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7" r:id="rId7"/>
    <p:sldId id="268" r:id="rId8"/>
    <p:sldId id="257" r:id="rId9"/>
    <p:sldId id="259" r:id="rId10"/>
    <p:sldId id="273" r:id="rId11"/>
    <p:sldId id="260" r:id="rId12"/>
    <p:sldId id="272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83932-38D9-44E0-B8AA-A8B94BA1F2AB}" v="80" dt="2024-10-31T10:57:16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Gabriel" userId="S::dominik.gabriel@bgdornbirn.at::eb10fb77-6ce0-4979-a405-e9618e044827" providerId="AD" clId="Web-{B5A83932-38D9-44E0-B8AA-A8B94BA1F2AB}"/>
    <pc:docChg chg="addSld delSld modSld">
      <pc:chgData name="Dominik Gabriel" userId="S::dominik.gabriel@bgdornbirn.at::eb10fb77-6ce0-4979-a405-e9618e044827" providerId="AD" clId="Web-{B5A83932-38D9-44E0-B8AA-A8B94BA1F2AB}" dt="2024-10-31T10:57:16.753" v="73" actId="1076"/>
      <pc:docMkLst>
        <pc:docMk/>
      </pc:docMkLst>
      <pc:sldChg chg="modSp">
        <pc:chgData name="Dominik Gabriel" userId="S::dominik.gabriel@bgdornbirn.at::eb10fb77-6ce0-4979-a405-e9618e044827" providerId="AD" clId="Web-{B5A83932-38D9-44E0-B8AA-A8B94BA1F2AB}" dt="2024-10-31T10:44:45.934" v="64" actId="20577"/>
        <pc:sldMkLst>
          <pc:docMk/>
          <pc:sldMk cId="1587555925" sldId="259"/>
        </pc:sldMkLst>
        <pc:spChg chg="mod">
          <ac:chgData name="Dominik Gabriel" userId="S::dominik.gabriel@bgdornbirn.at::eb10fb77-6ce0-4979-a405-e9618e044827" providerId="AD" clId="Web-{B5A83932-38D9-44E0-B8AA-A8B94BA1F2AB}" dt="2024-10-31T10:38:40.236" v="12" actId="20577"/>
          <ac:spMkLst>
            <pc:docMk/>
            <pc:sldMk cId="1587555925" sldId="259"/>
            <ac:spMk id="2" creationId="{1855DADF-5CD1-4A5D-B779-1E14310D6184}"/>
          </ac:spMkLst>
        </pc:spChg>
        <pc:spChg chg="mod">
          <ac:chgData name="Dominik Gabriel" userId="S::dominik.gabriel@bgdornbirn.at::eb10fb77-6ce0-4979-a405-e9618e044827" providerId="AD" clId="Web-{B5A83932-38D9-44E0-B8AA-A8B94BA1F2AB}" dt="2024-10-31T10:44:45.934" v="64" actId="20577"/>
          <ac:spMkLst>
            <pc:docMk/>
            <pc:sldMk cId="1587555925" sldId="259"/>
            <ac:spMk id="10" creationId="{63065063-C29A-4870-A071-22CFAEF86D47}"/>
          </ac:spMkLst>
        </pc:spChg>
      </pc:sldChg>
      <pc:sldChg chg="addSp delSp modSp">
        <pc:chgData name="Dominik Gabriel" userId="S::dominik.gabriel@bgdornbirn.at::eb10fb77-6ce0-4979-a405-e9618e044827" providerId="AD" clId="Web-{B5A83932-38D9-44E0-B8AA-A8B94BA1F2AB}" dt="2024-10-31T10:57:16.753" v="73" actId="1076"/>
        <pc:sldMkLst>
          <pc:docMk/>
          <pc:sldMk cId="2419405163" sldId="273"/>
        </pc:sldMkLst>
        <pc:spChg chg="mod">
          <ac:chgData name="Dominik Gabriel" userId="S::dominik.gabriel@bgdornbirn.at::eb10fb77-6ce0-4979-a405-e9618e044827" providerId="AD" clId="Web-{B5A83932-38D9-44E0-B8AA-A8B94BA1F2AB}" dt="2024-10-31T10:45:02.685" v="68" actId="20577"/>
          <ac:spMkLst>
            <pc:docMk/>
            <pc:sldMk cId="2419405163" sldId="273"/>
            <ac:spMk id="2" creationId="{1855DADF-5CD1-4A5D-B779-1E14310D6184}"/>
          </ac:spMkLst>
        </pc:spChg>
        <pc:picChg chg="add mod">
          <ac:chgData name="Dominik Gabriel" userId="S::dominik.gabriel@bgdornbirn.at::eb10fb77-6ce0-4979-a405-e9618e044827" providerId="AD" clId="Web-{B5A83932-38D9-44E0-B8AA-A8B94BA1F2AB}" dt="2024-10-31T10:57:16.753" v="73" actId="1076"/>
          <ac:picMkLst>
            <pc:docMk/>
            <pc:sldMk cId="2419405163" sldId="273"/>
            <ac:picMk id="3" creationId="{AC6D1925-BDAC-19D9-661D-6183266EDFC5}"/>
          </ac:picMkLst>
        </pc:picChg>
        <pc:picChg chg="del">
          <ac:chgData name="Dominik Gabriel" userId="S::dominik.gabriel@bgdornbirn.at::eb10fb77-6ce0-4979-a405-e9618e044827" providerId="AD" clId="Web-{B5A83932-38D9-44E0-B8AA-A8B94BA1F2AB}" dt="2024-10-31T10:57:10.144" v="69"/>
          <ac:picMkLst>
            <pc:docMk/>
            <pc:sldMk cId="2419405163" sldId="273"/>
            <ac:picMk id="5" creationId="{3C265477-62C8-DF85-41D2-1E74A4780E17}"/>
          </ac:picMkLst>
        </pc:picChg>
      </pc:sldChg>
      <pc:sldChg chg="del">
        <pc:chgData name="Dominik Gabriel" userId="S::dominik.gabriel@bgdornbirn.at::eb10fb77-6ce0-4979-a405-e9618e044827" providerId="AD" clId="Web-{B5A83932-38D9-44E0-B8AA-A8B94BA1F2AB}" dt="2024-10-31T10:44:58.778" v="66"/>
        <pc:sldMkLst>
          <pc:docMk/>
          <pc:sldMk cId="1781473178" sldId="275"/>
        </pc:sldMkLst>
      </pc:sldChg>
      <pc:sldChg chg="modSp new del">
        <pc:chgData name="Dominik Gabriel" userId="S::dominik.gabriel@bgdornbirn.at::eb10fb77-6ce0-4979-a405-e9618e044827" providerId="AD" clId="Web-{B5A83932-38D9-44E0-B8AA-A8B94BA1F2AB}" dt="2024-10-31T10:44:52.794" v="65"/>
        <pc:sldMkLst>
          <pc:docMk/>
          <pc:sldMk cId="3434862803" sldId="276"/>
        </pc:sldMkLst>
        <pc:spChg chg="mod">
          <ac:chgData name="Dominik Gabriel" userId="S::dominik.gabriel@bgdornbirn.at::eb10fb77-6ce0-4979-a405-e9618e044827" providerId="AD" clId="Web-{B5A83932-38D9-44E0-B8AA-A8B94BA1F2AB}" dt="2024-10-31T10:39:33.081" v="23" actId="20577"/>
          <ac:spMkLst>
            <pc:docMk/>
            <pc:sldMk cId="3434862803" sldId="276"/>
            <ac:spMk id="2" creationId="{66136792-63D7-8C50-CEE3-4F82A4D174CE}"/>
          </ac:spMkLst>
        </pc:spChg>
        <pc:spChg chg="mod">
          <ac:chgData name="Dominik Gabriel" userId="S::dominik.gabriel@bgdornbirn.at::eb10fb77-6ce0-4979-a405-e9618e044827" providerId="AD" clId="Web-{B5A83932-38D9-44E0-B8AA-A8B94BA1F2AB}" dt="2024-10-31T10:40:10.567" v="56" actId="20577"/>
          <ac:spMkLst>
            <pc:docMk/>
            <pc:sldMk cId="3434862803" sldId="276"/>
            <ac:spMk id="3" creationId="{31ABA89F-5DCE-83D4-F049-B3E237A90C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A37C6-C181-40B1-BF90-1775DA683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0824AF-1AD5-4315-A22F-2374DA92F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49609C-3AAD-4E8F-85E7-AE2503EC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113EB1-C1A0-4E41-90A5-C932CACF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4608F7-C7EB-409F-BF8C-2C6A26D8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259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11E8D-33F4-441D-B637-17DB3107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F2FD9F-8D4C-4878-8E57-586C292A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E7266B-114A-44BA-9BC7-79AAA689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133EC-CE03-491D-A3FA-64DE203C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EBBD9-F0E5-4C83-892F-6F3FE68D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34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4B314D-ECBC-45CF-B10B-28DA966E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FC7CF7-2ADC-4463-9184-C73A47BC6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B50D32-CBC9-4B23-B0F3-1A57BB93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AE74D0-8440-4540-9F01-3D027C27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69EAD9-AA78-4996-B161-0A98ECDD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79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B57A8-C693-4C98-A812-C73F70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20C8F1-E453-4166-89FF-38DE3B947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7F5DFE-94DF-4D90-9702-95A86A8E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E9D06-AC01-4F97-8919-1DE3A69F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9C211-0A79-4B7F-BE7F-C0045276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700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41F10-97BE-4D89-9B4B-14769184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C70055-3C3D-4777-A595-A838D185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BD0A4F-6447-42BA-86F6-58A362ED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B44134-EBC2-4A0A-845E-3210B743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93F88-EF61-4A19-8AA9-B7A49D91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455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8FB5D-017F-446C-88FA-DEE9213F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9EED3F-4A8D-4887-9EEF-69D04CF27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5792CE-1D16-480E-92C6-C4E54C67E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A40F6C-18BC-4EB5-930C-25191556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28E515-1873-4121-9237-B8A6A583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8AB237-5A07-4AE6-9D8E-A46BEEB1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029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29EE7-1E1E-4F5B-8AC0-374E96F8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B74079-B81B-4D60-9000-4E47D5D5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3B8656-81A3-4B78-899E-2E59EB156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333C3E-3BDE-44C6-8F0C-003E03A7B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C4C1B1-80AF-4CDB-97B7-F124AB7C0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8669E5-56F7-4268-B3F0-EB5B9CBF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8FC97D-11B9-4945-93C7-7CD01933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C0B1E7-4CF1-4DC2-AE72-8AB6A94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59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B8E9A-EB2E-467C-B115-036C0C79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84D36B-03D1-4FE1-98D8-5732BAB5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A919A3-7627-4964-B3B9-96312503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175098-B89D-406A-A324-BC1C8434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474CA5-9855-4D5A-BA05-8508E19C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6B8FB1-6CA8-4E35-848D-A5AEF55F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24B7B2-3F2A-4790-BC32-3F9E2CDB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77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98DFE-FF73-444D-B873-07F8002E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9F4F0-1B2E-4775-879D-52053F1F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ADC62F-853A-4314-8D6B-B549B9903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FC54B-F570-4166-B685-1C02066D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569BA6-C6FE-4161-A98E-29DD53F0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FA1EEC-9321-469B-8718-A63A9EC9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023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79BC0-BE13-44F9-B0EF-B5CDA869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73636A-976D-4DC3-8731-695A79A7F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23262C-50F3-4344-91C6-863E4C9E2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C6355E-A9A7-4944-94D4-1A2B98B7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B0A66-7BCE-4C72-815A-62677BC2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5B0AAE-3F9A-415A-B7B5-48B8CF05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24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624168-C18F-468C-9625-BB8020D5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A968CE-5791-4205-A7DD-63011D199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51523-B522-4112-BA66-8BF735503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3EA2-F9FC-41B7-B488-AF86BA2A0C81}" type="datetimeFigureOut">
              <a:rPr lang="de-AT" smtClean="0"/>
              <a:t>31.10.2024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083EA-325A-4924-A9C1-E80D9C5A7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A81F0E-34BD-422E-B692-2E25CBB74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0737-39B3-4EB0-9AD7-6D10882915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30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8B4A07-73F1-493C-98BE-63AB6A471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e-AT" sz="7200" b="1"/>
              <a:t>Psychologie &amp; Philosophie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99CAB5-0B9A-4315-B7E1-85F128184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z="2800" dirty="0"/>
              <a:t>ein Modul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43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1576" cy="13441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Philosophische Brocken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2A72E8-76F1-4CF8-929F-D2BAA4DF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97861" cy="47880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AT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Philosophie des Todes    </a:t>
            </a:r>
            <a:endParaRPr lang="de-AT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de-AT" dirty="0">
              <a:ea typeface="+mn-lt"/>
              <a:cs typeface="+mn-lt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de-AT" dirty="0">
                <a:ea typeface="+mn-lt"/>
                <a:cs typeface="+mn-lt"/>
              </a:rPr>
              <a:t>„Der Tod in dem Ernst gibt Lebenskraft wie nichts anderes, er macht wach wie nichts anderes.“</a:t>
            </a:r>
            <a:r>
              <a:rPr lang="de-AT" i="1" dirty="0">
                <a:ea typeface="+mn-lt"/>
                <a:cs typeface="+mn-lt"/>
              </a:rPr>
              <a:t> </a:t>
            </a:r>
            <a:r>
              <a:rPr lang="de-AT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Kierkegaard</a:t>
            </a:r>
            <a:endParaRPr lang="de-AT" i="1" dirty="0">
              <a:solidFill>
                <a:schemeClr val="bg2">
                  <a:lumMod val="75000"/>
                </a:schemeClr>
              </a:solidFill>
              <a:cs typeface="Calibri" panose="020F0502020204030204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de-AT" i="1" dirty="0">
                <a:ea typeface="+mn-lt"/>
                <a:cs typeface="+mn-lt"/>
              </a:rPr>
              <a:t>Memento </a:t>
            </a:r>
            <a:r>
              <a:rPr lang="de-AT" i="1" dirty="0" err="1">
                <a:ea typeface="+mn-lt"/>
                <a:cs typeface="+mn-lt"/>
              </a:rPr>
              <a:t>mori</a:t>
            </a:r>
            <a:r>
              <a:rPr lang="de-AT" i="1" dirty="0">
                <a:latin typeface="Calibri"/>
                <a:cs typeface="Calibri"/>
              </a:rPr>
              <a:t> - "</a:t>
            </a:r>
            <a:r>
              <a:rPr lang="de-AT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Bedenke, dass du sterblich bist."</a:t>
            </a:r>
            <a:endParaRPr lang="de-AT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de-AT" dirty="0">
                <a:latin typeface="Calibri"/>
                <a:cs typeface="Calibri"/>
              </a:rPr>
              <a:t>"Philosophieren heißt sterben lernen." </a:t>
            </a:r>
            <a:r>
              <a:rPr lang="de-AT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Montaigne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de-AT" dirty="0">
                <a:latin typeface="Calibri"/>
                <a:cs typeface="Calibri"/>
              </a:rPr>
              <a:t>"Das angeblich schaurigste aller Übel also, der Tod, hat für uns keine Bedeutung." </a:t>
            </a:r>
            <a:r>
              <a:rPr lang="de-AT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Epikur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de-AT" dirty="0">
              <a:cs typeface="Calibri" panose="020F0502020204030204"/>
            </a:endParaRPr>
          </a:p>
          <a:p>
            <a:endParaRPr lang="de-AT" dirty="0">
              <a:cs typeface="Calibri" panose="020F0502020204030204"/>
            </a:endParaRPr>
          </a:p>
        </p:txBody>
      </p:sp>
      <p:pic>
        <p:nvPicPr>
          <p:cNvPr id="3" name="Grafik 2" descr="Memento Mori: Why You Should Remember to Die | Catholic Answers Magazine">
            <a:extLst>
              <a:ext uri="{FF2B5EF4-FFF2-40B4-BE49-F238E27FC236}">
                <a16:creationId xmlns:a16="http://schemas.microsoft.com/office/drawing/2014/main" id="{E0C18159-64BE-6ACA-1165-F95FD9A0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375" y="421888"/>
            <a:ext cx="2743200" cy="27432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B1E9E95-7246-4FB1-6409-F99C5D728EB6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>
                <a:solidFill>
                  <a:schemeClr val="bg1">
                    <a:lumMod val="65000"/>
                  </a:schemeClr>
                </a:solidFill>
              </a:rPr>
              <a:t>Psychologie &amp; Philosophie – 8. Klasse</a:t>
            </a:r>
          </a:p>
        </p:txBody>
      </p:sp>
    </p:spTree>
    <p:extLst>
      <p:ext uri="{BB962C8B-B14F-4D97-AF65-F5344CB8AC3E}">
        <p14:creationId xmlns:p14="http://schemas.microsoft.com/office/powerpoint/2010/main" val="23879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Philosophische Brocken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>
                <a:solidFill>
                  <a:schemeClr val="bg1">
                    <a:lumMod val="65000"/>
                  </a:schemeClr>
                </a:solidFill>
              </a:rPr>
              <a:t>Psychologie &amp; Philosophie – 8. Klasse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2A72E8-76F1-4CF8-929F-D2BAA4DF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7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Existentialismus </a:t>
            </a:r>
            <a:endParaRPr lang="de-AT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1" algn="ctr"/>
            <a:endParaRPr lang="de-AT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de-AT" sz="2400" dirty="0">
                <a:ea typeface="+mn-lt"/>
                <a:cs typeface="+mn-lt"/>
              </a:rPr>
              <a:t>"</a:t>
            </a:r>
            <a:r>
              <a:rPr lang="de" sz="2400" dirty="0">
                <a:ea typeface="+mn-lt"/>
                <a:cs typeface="+mn-lt"/>
              </a:rPr>
              <a:t>Der Mensch ist eine Synthese von Unendlichkeit und Endlichkeit, von Zeitlichem und Ewigem, von Freiheit und Notwendigkeit, kurz eine Synthese. Eine Synthese ist ein Verhältnis zwischen Zweien."</a:t>
            </a:r>
            <a:endParaRPr lang="de" dirty="0">
              <a:ea typeface="+mn-lt"/>
              <a:cs typeface="+mn-lt"/>
            </a:endParaRPr>
          </a:p>
          <a:p>
            <a:endParaRPr lang="de-AT" dirty="0">
              <a:cs typeface="Calibri" panose="020F0502020204030204"/>
            </a:endParaRPr>
          </a:p>
        </p:txBody>
      </p:sp>
      <p:pic>
        <p:nvPicPr>
          <p:cNvPr id="3" name="Grafik 2" descr="Sören Aabye Kierkegaard - de.wikipedia.org/wiki/Søren_Kierkegaard">
            <a:extLst>
              <a:ext uri="{FF2B5EF4-FFF2-40B4-BE49-F238E27FC236}">
                <a16:creationId xmlns:a16="http://schemas.microsoft.com/office/drawing/2014/main" id="{A340CC79-5E9C-526C-5F1F-1CC14BBDB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20" y="4993596"/>
            <a:ext cx="1451684" cy="16937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FEBA8B0-19C4-EEE0-A592-EE8B097926CE}"/>
              </a:ext>
            </a:extLst>
          </p:cNvPr>
          <p:cNvSpPr txBox="1"/>
          <p:nvPr/>
        </p:nvSpPr>
        <p:spPr>
          <a:xfrm>
            <a:off x="2726473" y="6322741"/>
            <a:ext cx="156303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AT" i="1" dirty="0"/>
              <a:t>Kierkegaard</a:t>
            </a:r>
            <a:endParaRPr lang="de-DE" dirty="0"/>
          </a:p>
        </p:txBody>
      </p:sp>
      <p:pic>
        <p:nvPicPr>
          <p:cNvPr id="7" name="Grafik 6" descr="Ein Bild, das Text, Zeichnung, Entwurf, Handschrift enthält.&#10;&#10;Beschreibung automatisch generiert.">
            <a:extLst>
              <a:ext uri="{FF2B5EF4-FFF2-40B4-BE49-F238E27FC236}">
                <a16:creationId xmlns:a16="http://schemas.microsoft.com/office/drawing/2014/main" id="{C0D505A4-D7F3-DCC2-5CA1-01334A89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54" y="1697512"/>
            <a:ext cx="5114925" cy="25050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86D21E1-E289-0E1D-E981-A1BCDE8E45F1}"/>
              </a:ext>
            </a:extLst>
          </p:cNvPr>
          <p:cNvSpPr txBox="1"/>
          <p:nvPr/>
        </p:nvSpPr>
        <p:spPr>
          <a:xfrm>
            <a:off x="10390239" y="1326705"/>
            <a:ext cx="752168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AT" i="1" dirty="0"/>
              <a:t>Sartre</a:t>
            </a:r>
            <a:endParaRPr lang="de-AT" i="1" dirty="0" err="1">
              <a:cs typeface="Calibri"/>
            </a:endParaRP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95DDF9B7-3514-EF49-1540-AB7E9D12DB65}"/>
              </a:ext>
            </a:extLst>
          </p:cNvPr>
          <p:cNvSpPr txBox="1">
            <a:spLocks/>
          </p:cNvSpPr>
          <p:nvPr/>
        </p:nvSpPr>
        <p:spPr>
          <a:xfrm>
            <a:off x="6904795" y="4898019"/>
            <a:ext cx="2874792" cy="143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dirty="0">
                <a:ea typeface="+mn-lt"/>
                <a:cs typeface="+mn-lt"/>
              </a:rPr>
              <a:t>„Man kommt nicht als Frau zur Welt, man wird es.“</a:t>
            </a:r>
            <a:endParaRPr lang="de-DE" sz="2400" dirty="0">
              <a:ea typeface="+mn-lt"/>
              <a:cs typeface="+mn-lt"/>
            </a:endParaRPr>
          </a:p>
        </p:txBody>
      </p:sp>
      <p:pic>
        <p:nvPicPr>
          <p:cNvPr id="12" name="Grafik 11" descr="undefined">
            <a:extLst>
              <a:ext uri="{FF2B5EF4-FFF2-40B4-BE49-F238E27FC236}">
                <a16:creationId xmlns:a16="http://schemas.microsoft.com/office/drawing/2014/main" id="{6F1ED5D7-A65A-6D52-B9AF-D07816BEF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237" y="4453090"/>
            <a:ext cx="1459784" cy="19707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2AB0060-BFA8-BC7A-EB5D-FC496B4978B6}"/>
              </a:ext>
            </a:extLst>
          </p:cNvPr>
          <p:cNvSpPr txBox="1"/>
          <p:nvPr/>
        </p:nvSpPr>
        <p:spPr>
          <a:xfrm>
            <a:off x="7887945" y="6178966"/>
            <a:ext cx="208061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AT" dirty="0">
                <a:ea typeface="+mn-lt"/>
                <a:cs typeface="+mn-lt"/>
              </a:rPr>
              <a:t>Simone de Beauvoir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74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25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de-DE" b="1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de-DE" b="1">
                <a:solidFill>
                  <a:srgbClr val="C55A11"/>
                </a:solidFill>
              </a:rPr>
              <a:t> Lehrpersonen</a:t>
            </a:r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 anchor="t">
            <a:spAutoFit/>
          </a:bodyPr>
          <a:lstStyle/>
          <a:p>
            <a:pPr algn="ctr"/>
            <a:r>
              <a:rPr lang="de-AT" sz="3200">
                <a:solidFill>
                  <a:schemeClr val="bg1">
                    <a:lumMod val="65000"/>
                  </a:schemeClr>
                </a:solidFill>
              </a:rPr>
              <a:t>Psychologie &amp; Philosophie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3065063-C29A-4870-A071-22CFAEF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436" y="1773374"/>
            <a:ext cx="95981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de-AT" dirty="0"/>
          </a:p>
          <a:p>
            <a:pPr algn="ctr">
              <a:lnSpc>
                <a:spcPct val="150000"/>
              </a:lnSpc>
              <a:buNone/>
            </a:pPr>
            <a:r>
              <a:rPr lang="de-AT" dirty="0"/>
              <a:t>6. Klasse – Prof. Stefan Gander-</a:t>
            </a:r>
            <a:r>
              <a:rPr lang="de-AT" dirty="0" err="1"/>
              <a:t>Schwarzenauer</a:t>
            </a:r>
            <a:br>
              <a:rPr lang="en-US" dirty="0">
                <a:latin typeface="+mn-ea"/>
                <a:cs typeface="+mn-ea"/>
              </a:rPr>
            </a:br>
            <a:r>
              <a:rPr lang="de-AT" dirty="0"/>
              <a:t>7. Klasse – Prof. Dominik Gabriel</a:t>
            </a:r>
            <a:br>
              <a:rPr lang="en-US" dirty="0">
                <a:latin typeface="+mn-ea"/>
                <a:cs typeface="+mn-ea"/>
              </a:rPr>
            </a:br>
            <a:r>
              <a:rPr lang="de-AT" dirty="0"/>
              <a:t>8. Klasse – Prof. Daniel Schwendinger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de-DE" b="1">
                <a:solidFill>
                  <a:schemeClr val="accent2">
                    <a:lumMod val="75000"/>
                  </a:schemeClr>
                </a:solidFill>
              </a:rPr>
              <a:t>Allgemeines</a:t>
            </a:r>
            <a:endParaRPr lang="de-AT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 dirty="0">
                <a:solidFill>
                  <a:schemeClr val="bg1">
                    <a:lumMod val="65000"/>
                  </a:schemeClr>
                </a:solidFill>
              </a:rPr>
              <a:t>Psychologie &amp; Philosophie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3065063-C29A-4870-A071-22CFAEF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165" y="1565493"/>
            <a:ext cx="95981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de-AT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AT" dirty="0"/>
              <a:t>Psychologische und philosophische Themen</a:t>
            </a:r>
            <a:br>
              <a:rPr lang="en-US" dirty="0">
                <a:latin typeface="+mn-ea"/>
                <a:cs typeface="+mn-ea"/>
              </a:rPr>
            </a:br>
            <a:r>
              <a:rPr lang="de-AT" dirty="0"/>
              <a:t>die im Lehrplan der Neuen Oberstufe</a:t>
            </a:r>
            <a:br>
              <a:rPr lang="en-US" dirty="0">
                <a:latin typeface="+mn-ea"/>
                <a:cs typeface="+mn-ea"/>
              </a:rPr>
            </a:br>
            <a:r>
              <a:rPr lang="de-AT" dirty="0"/>
              <a:t>keinen Platz mehr gefunden haben,</a:t>
            </a:r>
            <a:br>
              <a:rPr lang="en-US" dirty="0">
                <a:latin typeface="+mn-ea"/>
                <a:cs typeface="+mn-ea"/>
              </a:rPr>
            </a:br>
            <a:r>
              <a:rPr lang="de-AT" dirty="0"/>
              <a:t>bilden die Inhalte dieses Moduls. </a:t>
            </a:r>
          </a:p>
          <a:p>
            <a:pPr algn="ctr">
              <a:lnSpc>
                <a:spcPct val="150000"/>
              </a:lnSpc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280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Psychologie und Philosophie in Werbung und Marketing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 dirty="0">
                <a:solidFill>
                  <a:schemeClr val="bg1">
                    <a:lumMod val="65000"/>
                  </a:schemeClr>
                </a:solidFill>
              </a:rPr>
              <a:t>Psychologie &amp; Philosophie – 6. Klasse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3065063-C29A-4870-A071-22CFAEF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669" y="1813378"/>
            <a:ext cx="9598152" cy="435133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endParaRPr lang="de-AT" sz="3000" dirty="0"/>
          </a:p>
          <a:p>
            <a:endParaRPr lang="de-AT" sz="3000" dirty="0"/>
          </a:p>
          <a:p>
            <a:endParaRPr lang="de-AT" sz="3000" dirty="0"/>
          </a:p>
          <a:p>
            <a:r>
              <a:rPr lang="de-AT" sz="5900" dirty="0"/>
              <a:t>Grundlagen der Werbepsychologie</a:t>
            </a:r>
            <a:endParaRPr lang="de-AT" sz="5900" dirty="0">
              <a:cs typeface="Calibri"/>
            </a:endParaRPr>
          </a:p>
          <a:p>
            <a:pPr marL="0" indent="0">
              <a:buNone/>
            </a:pPr>
            <a:endParaRPr lang="de-AT" sz="5900" dirty="0">
              <a:cs typeface="Calibri"/>
            </a:endParaRPr>
          </a:p>
          <a:p>
            <a:r>
              <a:rPr lang="de-AT" sz="5900" dirty="0"/>
              <a:t>Gestaltung von Werbung </a:t>
            </a:r>
            <a:endParaRPr lang="de-AT" sz="5900" dirty="0">
              <a:cs typeface="Calibri"/>
            </a:endParaRPr>
          </a:p>
          <a:p>
            <a:endParaRPr lang="de-AT" sz="5900" dirty="0">
              <a:cs typeface="Calibri"/>
            </a:endParaRPr>
          </a:p>
          <a:p>
            <a:r>
              <a:rPr lang="de-AT" sz="5900" dirty="0"/>
              <a:t>Werbung und Menschenbild</a:t>
            </a:r>
            <a:endParaRPr lang="de-AT" sz="5900" dirty="0">
              <a:cs typeface="Calibri" panose="020F0502020204030204"/>
            </a:endParaRPr>
          </a:p>
          <a:p>
            <a:pPr marL="0" indent="0">
              <a:buNone/>
            </a:pPr>
            <a:br>
              <a:rPr lang="de-AT" sz="3000" dirty="0"/>
            </a:br>
            <a:endParaRPr lang="de-AT" sz="3000" dirty="0">
              <a:cs typeface="Calibri"/>
            </a:endParaRPr>
          </a:p>
          <a:p>
            <a:endParaRPr lang="de-AT" sz="3000" dirty="0">
              <a:cs typeface="Calibri"/>
            </a:endParaRPr>
          </a:p>
          <a:p>
            <a:pPr marL="0" indent="0" algn="r">
              <a:buNone/>
            </a:pPr>
            <a:br>
              <a:rPr lang="de-AT" sz="2000" dirty="0"/>
            </a:br>
            <a:endParaRPr lang="de-A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8EBB6-2312-94F1-78EE-E2FC2B61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19" b="19000"/>
          <a:stretch/>
        </p:blipFill>
        <p:spPr>
          <a:xfrm>
            <a:off x="7030446" y="1567452"/>
            <a:ext cx="4323354" cy="45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Psychologie und Philosophie in Werbung und Marketing</a:t>
            </a:r>
            <a:endParaRPr lang="de-AT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>
                <a:solidFill>
                  <a:schemeClr val="bg1">
                    <a:lumMod val="65000"/>
                  </a:schemeClr>
                </a:solidFill>
              </a:rPr>
              <a:t>Psychologie &amp; Philosophie – 6. Klasse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3065063-C29A-4870-A071-22CFAEF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825625"/>
            <a:ext cx="103414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>
                <a:cs typeface="Calibri"/>
              </a:rPr>
              <a:t>Ethik und  Werbung </a:t>
            </a:r>
          </a:p>
          <a:p>
            <a:pPr marL="0" indent="0">
              <a:buNone/>
            </a:pPr>
            <a:r>
              <a:rPr lang="de-AT" dirty="0">
                <a:cs typeface="Calibri"/>
              </a:rPr>
              <a:t>  (Schockwerbung)</a:t>
            </a:r>
          </a:p>
          <a:p>
            <a:endParaRPr lang="de-AT" dirty="0">
              <a:cs typeface="Calibri"/>
            </a:endParaRPr>
          </a:p>
          <a:p>
            <a:r>
              <a:rPr lang="de-AT" dirty="0">
                <a:cs typeface="Calibri"/>
              </a:rPr>
              <a:t>Zukunft der Werbung</a:t>
            </a:r>
          </a:p>
          <a:p>
            <a:endParaRPr lang="de-AT" dirty="0">
              <a:cs typeface="Calibri"/>
            </a:endParaRPr>
          </a:p>
          <a:p>
            <a:r>
              <a:rPr lang="de-AT" dirty="0">
                <a:cs typeface="Calibri"/>
              </a:rPr>
              <a:t>Werbung und </a:t>
            </a:r>
          </a:p>
          <a:p>
            <a:pPr marL="0" indent="0">
              <a:buNone/>
            </a:pPr>
            <a:r>
              <a:rPr lang="de-AT" dirty="0">
                <a:cs typeface="Calibri"/>
              </a:rPr>
              <a:t>   Psychische Gesundheit</a:t>
            </a:r>
          </a:p>
          <a:p>
            <a:pPr marL="0" indent="0">
              <a:buNone/>
            </a:pPr>
            <a:r>
              <a:rPr lang="de-AT" dirty="0">
                <a:cs typeface="Calibri"/>
              </a:rPr>
              <a:t>   (Kaufsucht,…)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D21B5-DEA4-75B8-6275-B5C68AB9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64" y="1690688"/>
            <a:ext cx="5913665" cy="40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3" y="365125"/>
            <a:ext cx="11030607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Gesundheitspsychologie und Emotionspsychologie</a:t>
            </a:r>
            <a:endParaRPr lang="de-AT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11514892" y="11017"/>
            <a:ext cx="677108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de-AT" sz="3200" dirty="0">
                <a:solidFill>
                  <a:schemeClr val="bg1">
                    <a:lumMod val="65000"/>
                  </a:schemeClr>
                </a:solidFill>
              </a:rPr>
              <a:t>Psychologie &amp; Philosophie – 7. Klasse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3065063-C29A-4870-A071-22CFAEF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825625"/>
            <a:ext cx="95707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Hauptsache gesund! Der entscheidende Ansatz der </a:t>
            </a:r>
            <a:r>
              <a:rPr lang="de-DE" b="1" dirty="0"/>
              <a:t>Gesundheitspsychologie </a:t>
            </a:r>
            <a:r>
              <a:rPr lang="de-DE" dirty="0"/>
              <a:t>ist es, die Gesundheit in den Mittelpunkt zu stellen. 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de-DE" dirty="0"/>
          </a:p>
          <a:p>
            <a:r>
              <a:rPr lang="de-DE" b="1" dirty="0">
                <a:ea typeface="+mn-lt"/>
                <a:cs typeface="+mn-lt"/>
              </a:rPr>
              <a:t>Die Emotionspsychologie </a:t>
            </a:r>
            <a:r>
              <a:rPr lang="de-DE" dirty="0">
                <a:ea typeface="+mn-lt"/>
                <a:cs typeface="+mn-lt"/>
              </a:rPr>
              <a:t>erforscht, wie Emotionen entstehen, wirken und unser Verhalten beeinflussen.</a:t>
            </a:r>
            <a:endParaRPr lang="de-AT" dirty="0">
              <a:ea typeface="+mn-lt"/>
              <a:cs typeface="+mn-lt"/>
            </a:endParaRPr>
          </a:p>
          <a:p>
            <a:pPr marL="0" indent="0">
              <a:buNone/>
            </a:pPr>
            <a:endParaRPr lang="de-DE" dirty="0"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96" y="71211"/>
            <a:ext cx="11030607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Gesundheitspsychologie und Emotionspsychologie</a:t>
            </a:r>
            <a:endParaRPr lang="de-DE" sz="3600" dirty="0">
              <a:solidFill>
                <a:srgbClr val="0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11514892" y="11017"/>
            <a:ext cx="677108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de-AT" sz="3200" dirty="0">
                <a:solidFill>
                  <a:schemeClr val="bg1">
                    <a:lumMod val="65000"/>
                  </a:schemeClr>
                </a:solidFill>
              </a:rPr>
              <a:t>Psychologie &amp; Philosophie – 7. Klasse</a:t>
            </a:r>
          </a:p>
        </p:txBody>
      </p:sp>
      <p:pic>
        <p:nvPicPr>
          <p:cNvPr id="3" name="Grafik 2" descr="Ein Bild, das Text, Kreis, Screenshot, Schrift enthält.&#10;&#10;Beschreibung automatisch generiert.">
            <a:extLst>
              <a:ext uri="{FF2B5EF4-FFF2-40B4-BE49-F238E27FC236}">
                <a16:creationId xmlns:a16="http://schemas.microsoft.com/office/drawing/2014/main" id="{AC6D1925-BDAC-19D9-661D-6183266E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89" y="1222075"/>
            <a:ext cx="7543725" cy="56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0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4185" cy="13441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Philosophische Brocken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>
                <a:solidFill>
                  <a:schemeClr val="bg1">
                    <a:lumMod val="65000"/>
                  </a:schemeClr>
                </a:solidFill>
              </a:rPr>
              <a:t>Psychologie &amp; Philosophie – 8. Klasse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2A72E8-76F1-4CF8-929F-D2BAA4DF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90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AT" sz="32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de-AT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Politische Philosophie</a:t>
            </a:r>
            <a:endParaRPr lang="de-AT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de-AT" sz="32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de-AT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Philosophie des Todes</a:t>
            </a:r>
          </a:p>
          <a:p>
            <a:endParaRPr lang="de-AT" sz="32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de-AT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Existentialismus </a:t>
            </a:r>
            <a:endParaRPr lang="de-AT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de-AT" dirty="0">
              <a:latin typeface="Calibri"/>
              <a:cs typeface="Calibri"/>
            </a:endParaRPr>
          </a:p>
          <a:p>
            <a:pPr lvl="1"/>
            <a:endParaRPr lang="de-AT" dirty="0">
              <a:cs typeface="Calibri"/>
            </a:endParaRPr>
          </a:p>
          <a:p>
            <a:endParaRPr lang="de-AT" dirty="0">
              <a:latin typeface="Calibri"/>
              <a:cs typeface="Calibri"/>
            </a:endParaRPr>
          </a:p>
          <a:p>
            <a:endParaRPr lang="de-A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5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DADF-5CD1-4A5D-B779-1E14310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79527" cy="13441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Philosophische Brocken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8CFA58-050B-4162-8B75-B6F8073163FC}"/>
              </a:ext>
            </a:extLst>
          </p:cNvPr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>
                <a:solidFill>
                  <a:schemeClr val="bg1">
                    <a:lumMod val="65000"/>
                  </a:schemeClr>
                </a:solidFill>
              </a:rPr>
              <a:t>Psychologie &amp; Philosophie – 8. Klasse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2A72E8-76F1-4CF8-929F-D2BAA4DF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900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endParaRPr lang="de-AT" dirty="0"/>
          </a:p>
          <a:p>
            <a:pPr marL="0" indent="0">
              <a:buNone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Politische Philosophie</a:t>
            </a:r>
          </a:p>
          <a:p>
            <a:pPr marL="0" indent="0">
              <a:buNone/>
            </a:pPr>
            <a:endParaRPr lang="de-AT" dirty="0">
              <a:latin typeface="Calibri"/>
              <a:cs typeface="Calibri"/>
            </a:endParaRPr>
          </a:p>
          <a:p>
            <a:pPr marL="228600" lvl="1"/>
            <a:r>
              <a:rPr lang="de-AT" dirty="0">
                <a:ea typeface="+mn-lt"/>
                <a:cs typeface="+mn-lt"/>
              </a:rPr>
              <a:t>Der Mensch ein </a:t>
            </a:r>
            <a:r>
              <a:rPr lang="de-AT" i="1" dirty="0" err="1">
                <a:ea typeface="+mn-lt"/>
                <a:cs typeface="+mn-lt"/>
              </a:rPr>
              <a:t>zoon</a:t>
            </a:r>
            <a:r>
              <a:rPr lang="de-AT" i="1" dirty="0">
                <a:ea typeface="+mn-lt"/>
                <a:cs typeface="+mn-lt"/>
              </a:rPr>
              <a:t> politikon</a:t>
            </a:r>
            <a:r>
              <a:rPr lang="de-AT" dirty="0">
                <a:ea typeface="+mn-lt"/>
                <a:cs typeface="+mn-lt"/>
              </a:rPr>
              <a:t> - ein soziales, politisches Wesen</a:t>
            </a:r>
            <a:endParaRPr lang="de-AT" i="1" dirty="0">
              <a:ea typeface="+mn-lt"/>
              <a:cs typeface="+mn-lt"/>
            </a:endParaRPr>
          </a:p>
          <a:p>
            <a:pPr marL="457200" lvl="1" indent="3429000">
              <a:buNone/>
            </a:pPr>
            <a:r>
              <a:rPr lang="de-AT" dirty="0">
                <a:ea typeface="+mn-lt"/>
                <a:cs typeface="+mn-lt"/>
              </a:rPr>
              <a:t>oder ein Wolf (für die andern) – </a:t>
            </a:r>
            <a:r>
              <a:rPr lang="de-AT" i="1" dirty="0">
                <a:ea typeface="+mn-lt"/>
                <a:cs typeface="+mn-lt"/>
              </a:rPr>
              <a:t>homo homini </a:t>
            </a:r>
            <a:r>
              <a:rPr lang="de-AT" i="1" dirty="0" err="1">
                <a:ea typeface="+mn-lt"/>
                <a:cs typeface="+mn-lt"/>
              </a:rPr>
              <a:t>lupus</a:t>
            </a:r>
            <a:r>
              <a:rPr lang="de-AT" i="1" dirty="0">
                <a:ea typeface="+mn-lt"/>
                <a:cs typeface="+mn-lt"/>
              </a:rPr>
              <a:t> ?</a:t>
            </a:r>
          </a:p>
          <a:p>
            <a:pPr lvl="1"/>
            <a:endParaRPr lang="de-AT" dirty="0">
              <a:ea typeface="+mn-lt"/>
              <a:cs typeface="+mn-lt"/>
            </a:endParaRPr>
          </a:p>
          <a:p>
            <a:pPr lvl="1"/>
            <a:endParaRPr lang="de-AT" dirty="0">
              <a:ea typeface="+mn-lt"/>
              <a:cs typeface="+mn-lt"/>
            </a:endParaRPr>
          </a:p>
          <a:p>
            <a:pPr lvl="8">
              <a:spcAft>
                <a:spcPts val="500"/>
              </a:spcAft>
            </a:pPr>
            <a:r>
              <a:rPr lang="de-AT" sz="2400" dirty="0">
                <a:ea typeface="+mn-lt"/>
                <a:cs typeface="+mn-lt"/>
              </a:rPr>
              <a:t>Platons idealer Staat – „Politeia“ </a:t>
            </a:r>
          </a:p>
          <a:p>
            <a:pPr lvl="8">
              <a:spcAft>
                <a:spcPts val="500"/>
              </a:spcAft>
            </a:pPr>
            <a:r>
              <a:rPr lang="de-AT" sz="2400" dirty="0">
                <a:ea typeface="+mn-lt"/>
                <a:cs typeface="+mn-lt"/>
              </a:rPr>
              <a:t>Hobbes – "Leviathan" </a:t>
            </a:r>
          </a:p>
          <a:p>
            <a:pPr lvl="8">
              <a:spcAft>
                <a:spcPts val="500"/>
              </a:spcAft>
            </a:pPr>
            <a:r>
              <a:rPr lang="de-AT" sz="2400" dirty="0">
                <a:ea typeface="+mn-lt"/>
                <a:cs typeface="+mn-lt"/>
              </a:rPr>
              <a:t>Thomas More – „Utopia“</a:t>
            </a:r>
            <a:endParaRPr lang="de-AT" sz="1900" dirty="0">
              <a:ea typeface="+mn-lt"/>
              <a:cs typeface="+mn-lt"/>
            </a:endParaRPr>
          </a:p>
          <a:p>
            <a:endParaRPr lang="de-AT" dirty="0">
              <a:latin typeface="Calibri"/>
              <a:cs typeface="Calibri"/>
            </a:endParaRPr>
          </a:p>
          <a:p>
            <a:endParaRPr lang="de-AT" dirty="0">
              <a:cs typeface="Calibri"/>
            </a:endParaRPr>
          </a:p>
        </p:txBody>
      </p:sp>
      <p:pic>
        <p:nvPicPr>
          <p:cNvPr id="3" name="Grafik 2" descr="Platon: Politeia - Geschichte kompakt">
            <a:extLst>
              <a:ext uri="{FF2B5EF4-FFF2-40B4-BE49-F238E27FC236}">
                <a16:creationId xmlns:a16="http://schemas.microsoft.com/office/drawing/2014/main" id="{78C4972F-DE3C-A1A1-B40D-8B28A2C7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75" y="611137"/>
            <a:ext cx="3737515" cy="1900065"/>
          </a:xfrm>
          <a:prstGeom prst="rect">
            <a:avLst/>
          </a:prstGeom>
        </p:spPr>
      </p:pic>
      <p:pic>
        <p:nvPicPr>
          <p:cNvPr id="5" name="Grafik 4" descr="500 Jahre „Utopia“ von Thomas Morus - WELT">
            <a:extLst>
              <a:ext uri="{FF2B5EF4-FFF2-40B4-BE49-F238E27FC236}">
                <a16:creationId xmlns:a16="http://schemas.microsoft.com/office/drawing/2014/main" id="{DD730847-E37E-C01A-29F2-F2060E71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40" y="4086133"/>
            <a:ext cx="2408664" cy="23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A64B9CF759C3498CF4B350EBB4D1F0" ma:contentTypeVersion="4" ma:contentTypeDescription="Ein neues Dokument erstellen." ma:contentTypeScope="" ma:versionID="676e69d549b69ffef142b6b10fcc9a39">
  <xsd:schema xmlns:xsd="http://www.w3.org/2001/XMLSchema" xmlns:xs="http://www.w3.org/2001/XMLSchema" xmlns:p="http://schemas.microsoft.com/office/2006/metadata/properties" xmlns:ns2="b80543d9-545e-4df6-973c-49d7a792a238" targetNamespace="http://schemas.microsoft.com/office/2006/metadata/properties" ma:root="true" ma:fieldsID="e0537a530ed76b18c55dad784159f5b0" ns2:_="">
    <xsd:import namespace="b80543d9-545e-4df6-973c-49d7a792a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543d9-545e-4df6-973c-49d7a792a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3180A0-5D79-41D2-87A6-2D115A4F18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46106D-1B11-41F6-9F5C-D9BE09946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97712-0D7B-4BD3-B1EC-4B1A6D753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0543d9-545e-4df6-973c-49d7a792a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Breitbild</PresentationFormat>
  <Paragraphs>82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</vt:lpstr>
      <vt:lpstr>Psychologie &amp; Philosophie</vt:lpstr>
      <vt:lpstr>3 Lehrpersonen</vt:lpstr>
      <vt:lpstr>Allgemeines</vt:lpstr>
      <vt:lpstr>Psychologie und Philosophie in Werbung und Marketing</vt:lpstr>
      <vt:lpstr>Psychologie und Philosophie in Werbung und Marketing</vt:lpstr>
      <vt:lpstr>Gesundheitspsychologie und Emotionspsychologie</vt:lpstr>
      <vt:lpstr>Gesundheitspsychologie und Emotionspsychologie</vt:lpstr>
      <vt:lpstr>Philosophische Brocken</vt:lpstr>
      <vt:lpstr>Philosophische Brocken</vt:lpstr>
      <vt:lpstr>Philosophische Brocken</vt:lpstr>
      <vt:lpstr>Philosophische Brocken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&amp; Philosophie</dc:title>
  <dc:creator>User</dc:creator>
  <cp:lastModifiedBy>Dominik Gabriel</cp:lastModifiedBy>
  <cp:revision>339</cp:revision>
  <dcterms:modified xsi:type="dcterms:W3CDTF">2024-10-31T10:57:21Z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0x0101005FA64B9CF759C3498CF4B350EBB4D1F0</vt:lpwstr>
  </property>
</Properties>
</file>