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309" r:id="rId3"/>
    <p:sldId id="257" r:id="rId4"/>
    <p:sldId id="325" r:id="rId5"/>
    <p:sldId id="329" r:id="rId6"/>
    <p:sldId id="323" r:id="rId7"/>
    <p:sldId id="332" r:id="rId8"/>
    <p:sldId id="303" r:id="rId9"/>
    <p:sldId id="334" r:id="rId10"/>
    <p:sldId id="335" r:id="rId11"/>
    <p:sldId id="307" r:id="rId12"/>
    <p:sldId id="319" r:id="rId13"/>
    <p:sldId id="321" r:id="rId14"/>
    <p:sldId id="311" r:id="rId15"/>
    <p:sldId id="314" r:id="rId16"/>
    <p:sldId id="333" r:id="rId17"/>
    <p:sldId id="340" r:id="rId18"/>
    <p:sldId id="304" r:id="rId19"/>
    <p:sldId id="301" r:id="rId20"/>
    <p:sldId id="313" r:id="rId21"/>
    <p:sldId id="262" r:id="rId22"/>
    <p:sldId id="298" r:id="rId23"/>
    <p:sldId id="300" r:id="rId24"/>
    <p:sldId id="336" r:id="rId25"/>
    <p:sldId id="337" r:id="rId26"/>
    <p:sldId id="338" r:id="rId27"/>
    <p:sldId id="339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43"/>
  </p:normalViewPr>
  <p:slideViewPr>
    <p:cSldViewPr>
      <p:cViewPr varScale="1">
        <p:scale>
          <a:sx n="93" d="100"/>
          <a:sy n="93" d="100"/>
        </p:scale>
        <p:origin x="216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B5D9-96F6-4C12-A934-A30E8FFA10BF}" type="datetimeFigureOut">
              <a:rPr lang="de-AT" smtClean="0"/>
              <a:t>25.10.24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7DD5-C6EC-4F2F-AB24-5C8F9FF7B28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955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B5D9-96F6-4C12-A934-A30E8FFA10BF}" type="datetimeFigureOut">
              <a:rPr lang="de-AT" smtClean="0"/>
              <a:t>25.10.24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7DD5-C6EC-4F2F-AB24-5C8F9FF7B28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395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B5D9-96F6-4C12-A934-A30E8FFA10BF}" type="datetimeFigureOut">
              <a:rPr lang="de-AT" smtClean="0"/>
              <a:t>25.10.24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7DD5-C6EC-4F2F-AB24-5C8F9FF7B28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134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B5D9-96F6-4C12-A934-A30E8FFA10BF}" type="datetimeFigureOut">
              <a:rPr lang="de-AT" smtClean="0"/>
              <a:t>25.10.24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7DD5-C6EC-4F2F-AB24-5C8F9FF7B28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904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B5D9-96F6-4C12-A934-A30E8FFA10BF}" type="datetimeFigureOut">
              <a:rPr lang="de-AT" smtClean="0"/>
              <a:t>25.10.24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7DD5-C6EC-4F2F-AB24-5C8F9FF7B28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00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B5D9-96F6-4C12-A934-A30E8FFA10BF}" type="datetimeFigureOut">
              <a:rPr lang="de-AT" smtClean="0"/>
              <a:t>25.10.24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7DD5-C6EC-4F2F-AB24-5C8F9FF7B28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266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B5D9-96F6-4C12-A934-A30E8FFA10BF}" type="datetimeFigureOut">
              <a:rPr lang="de-AT" smtClean="0"/>
              <a:t>25.10.24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7DD5-C6EC-4F2F-AB24-5C8F9FF7B28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076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B5D9-96F6-4C12-A934-A30E8FFA10BF}" type="datetimeFigureOut">
              <a:rPr lang="de-AT" smtClean="0"/>
              <a:t>25.10.24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7DD5-C6EC-4F2F-AB24-5C8F9FF7B28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454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B5D9-96F6-4C12-A934-A30E8FFA10BF}" type="datetimeFigureOut">
              <a:rPr lang="de-AT" smtClean="0"/>
              <a:t>25.10.24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7DD5-C6EC-4F2F-AB24-5C8F9FF7B28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48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B5D9-96F6-4C12-A934-A30E8FFA10BF}" type="datetimeFigureOut">
              <a:rPr lang="de-AT" smtClean="0"/>
              <a:t>25.10.24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7DD5-C6EC-4F2F-AB24-5C8F9FF7B28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275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B5D9-96F6-4C12-A934-A30E8FFA10BF}" type="datetimeFigureOut">
              <a:rPr lang="de-AT" smtClean="0"/>
              <a:t>25.10.24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E7DD5-C6EC-4F2F-AB24-5C8F9FF7B28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332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B5D9-96F6-4C12-A934-A30E8FFA10BF}" type="datetimeFigureOut">
              <a:rPr lang="de-AT" smtClean="0"/>
              <a:t>25.10.24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E7DD5-C6EC-4F2F-AB24-5C8F9FF7B28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197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 Dornbirn">
            <a:extLst>
              <a:ext uri="{FF2B5EF4-FFF2-40B4-BE49-F238E27FC236}">
                <a16:creationId xmlns:a16="http://schemas.microsoft.com/office/drawing/2014/main" id="{4CC4AE07-A8F7-22FB-73A3-59C407D91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1556792"/>
            <a:ext cx="22606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249C1E1-18C8-B5D1-746A-779E0FC0C9A5}"/>
              </a:ext>
            </a:extLst>
          </p:cNvPr>
          <p:cNvSpPr txBox="1">
            <a:spLocks/>
          </p:cNvSpPr>
          <p:nvPr/>
        </p:nvSpPr>
        <p:spPr>
          <a:xfrm>
            <a:off x="335360" y="1556792"/>
            <a:ext cx="7994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800" dirty="0">
                <a:solidFill>
                  <a:schemeClr val="accent2">
                    <a:lumMod val="50000"/>
                  </a:schemeClr>
                </a:solidFill>
              </a:rPr>
              <a:t>Chinesisch</a:t>
            </a:r>
          </a:p>
          <a:p>
            <a:r>
              <a:rPr lang="de-DE" sz="6000" dirty="0">
                <a:solidFill>
                  <a:schemeClr val="accent6">
                    <a:lumMod val="50000"/>
                  </a:schemeClr>
                </a:solidFill>
              </a:rPr>
              <a:t>am BGD</a:t>
            </a:r>
          </a:p>
          <a:p>
            <a:r>
              <a:rPr lang="de-DE" sz="7200" dirty="0"/>
              <a:t>seit 2011</a:t>
            </a:r>
          </a:p>
        </p:txBody>
      </p:sp>
    </p:spTree>
    <p:extLst>
      <p:ext uri="{BB962C8B-B14F-4D97-AF65-F5344CB8AC3E}">
        <p14:creationId xmlns:p14="http://schemas.microsoft.com/office/powerpoint/2010/main" val="218876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6C64985-ED9B-B0E0-5F96-7970BAC3B0E1}"/>
              </a:ext>
            </a:extLst>
          </p:cNvPr>
          <p:cNvSpPr txBox="1"/>
          <p:nvPr/>
        </p:nvSpPr>
        <p:spPr>
          <a:xfrm>
            <a:off x="335360" y="1412776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4800" b="1" dirty="0">
                <a:solidFill>
                  <a:srgbClr val="0070C0"/>
                </a:solidFill>
              </a:rPr>
              <a:t>Ein Schriftsystem voller Logik &amp; Faszination</a:t>
            </a:r>
            <a:endParaRPr lang="de-DE" sz="3200" dirty="0"/>
          </a:p>
        </p:txBody>
      </p:sp>
      <p:pic>
        <p:nvPicPr>
          <p:cNvPr id="7170" name="Picture 2" descr="Logik - Wissenschaft und Technologie Symbole">
            <a:extLst>
              <a:ext uri="{FF2B5EF4-FFF2-40B4-BE49-F238E27FC236}">
                <a16:creationId xmlns:a16="http://schemas.microsoft.com/office/drawing/2014/main" id="{D60BEEBB-5E0A-78D0-1750-BDA6558A4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636912"/>
            <a:ext cx="3318960" cy="33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663.800+ Grafiken, lizenzfreie Vektorgrafiken und Clipart zu Faszination -  iStock | Begeisterung, Freude, Innovation">
            <a:extLst>
              <a:ext uri="{FF2B5EF4-FFF2-40B4-BE49-F238E27FC236}">
                <a16:creationId xmlns:a16="http://schemas.microsoft.com/office/drawing/2014/main" id="{590ED7DF-D8D6-152F-8268-11B136505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02734"/>
            <a:ext cx="3796811" cy="30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38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07368" y="2677094"/>
            <a:ext cx="9929327" cy="2368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lnSpc>
                <a:spcPct val="107000"/>
              </a:lnSpc>
              <a:spcAft>
                <a:spcPts val="800"/>
              </a:spcAft>
              <a:buAutoNum type="ea1ChsPlain"/>
            </a:pPr>
            <a:r>
              <a:rPr lang="zh-CN" altLang="de-DE" sz="7200" b="1" dirty="0">
                <a:latin typeface="+mj-ea"/>
                <a:ea typeface="+mj-ea"/>
                <a:cs typeface="Times New Roman" panose="02020603050405020304" pitchFamily="18" charset="0"/>
              </a:rPr>
              <a:t>   二  三    十</a:t>
            </a:r>
            <a:endParaRPr lang="de-AT" altLang="zh-CN" sz="7200" b="1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altLang="zh-CN" sz="6000" dirty="0">
                <a:solidFill>
                  <a:srgbClr val="00B0F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1           2         3            10</a:t>
            </a:r>
            <a:r>
              <a:rPr lang="zh-CN" altLang="de-DE" sz="6000" dirty="0">
                <a:solidFill>
                  <a:srgbClr val="00B0F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de-AT" sz="6000" dirty="0">
              <a:solidFill>
                <a:srgbClr val="00B0F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19536" y="1412776"/>
            <a:ext cx="6370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dirty="0"/>
              <a:t>Symbole als Schriftzeichen </a:t>
            </a:r>
          </a:p>
        </p:txBody>
      </p:sp>
    </p:spTree>
    <p:extLst>
      <p:ext uri="{BB962C8B-B14F-4D97-AF65-F5344CB8AC3E}">
        <p14:creationId xmlns:p14="http://schemas.microsoft.com/office/powerpoint/2010/main" val="2714588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4.3conline.com/images/piclib/201311/03/batch/1/201177/1383460993720m3kus36u9v_medium.jpg">
            <a:extLst>
              <a:ext uri="{FF2B5EF4-FFF2-40B4-BE49-F238E27FC236}">
                <a16:creationId xmlns:a16="http://schemas.microsoft.com/office/drawing/2014/main" id="{95FBE774-320D-48B1-9B1A-021E0FE7F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90" y="4005297"/>
            <a:ext cx="2099713" cy="157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ABDF511-4457-46F6-93E8-10B0BCC2A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5428717"/>
            <a:ext cx="1194922" cy="1194922"/>
          </a:xfrm>
          <a:prstGeom prst="rect">
            <a:avLst/>
          </a:prstGeom>
        </p:spPr>
      </p:pic>
      <p:pic>
        <p:nvPicPr>
          <p:cNvPr id="8" name="Picture 8" descr="https://cosmosjapaneselanguageschool.files.wordpress.com/2015/05/e69ca8.png">
            <a:extLst>
              <a:ext uri="{FF2B5EF4-FFF2-40B4-BE49-F238E27FC236}">
                <a16:creationId xmlns:a16="http://schemas.microsoft.com/office/drawing/2014/main" id="{B0ABE797-02FB-4810-8DA6-C4A736CE0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57"/>
          <a:stretch/>
        </p:blipFill>
        <p:spPr bwMode="auto">
          <a:xfrm>
            <a:off x="7392144" y="1262345"/>
            <a:ext cx="1943684" cy="18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livedoor.blogimg.jp/samaster/imgs/f/9/f9c0cc59.jpg">
            <a:extLst>
              <a:ext uri="{FF2B5EF4-FFF2-40B4-BE49-F238E27FC236}">
                <a16:creationId xmlns:a16="http://schemas.microsoft.com/office/drawing/2014/main" id="{8777EC10-C6D2-4E78-BE71-2BC10711C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828" y="1496340"/>
            <a:ext cx="1561535" cy="15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nhaltsplatzhalter 6">
            <a:extLst>
              <a:ext uri="{FF2B5EF4-FFF2-40B4-BE49-F238E27FC236}">
                <a16:creationId xmlns:a16="http://schemas.microsoft.com/office/drawing/2014/main" id="{51523405-C82F-4E4B-9DE0-DF4F15513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42" y="3800125"/>
            <a:ext cx="2336800" cy="2336800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61E017D-27F7-46BB-AAB9-B9FB6DEBBF5E}"/>
              </a:ext>
            </a:extLst>
          </p:cNvPr>
          <p:cNvSpPr/>
          <p:nvPr/>
        </p:nvSpPr>
        <p:spPr>
          <a:xfrm>
            <a:off x="10082884" y="3521975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de-DE" sz="8800" dirty="0"/>
              <a:t>火</a:t>
            </a:r>
            <a:endParaRPr lang="de-AT" sz="88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959861F-8168-4D35-BBED-6FE3C001B8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r="4647" b="28208"/>
          <a:stretch/>
        </p:blipFill>
        <p:spPr>
          <a:xfrm>
            <a:off x="236471" y="4460696"/>
            <a:ext cx="2067848" cy="222251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A24E54B-1BB9-AAC5-C8B6-1DE6FC33CAB0}"/>
              </a:ext>
            </a:extLst>
          </p:cNvPr>
          <p:cNvSpPr/>
          <p:nvPr/>
        </p:nvSpPr>
        <p:spPr>
          <a:xfrm>
            <a:off x="2299383" y="88970"/>
            <a:ext cx="68520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dirty="0"/>
              <a:t>Bilder als Schriftzeichen</a:t>
            </a:r>
          </a:p>
        </p:txBody>
      </p:sp>
      <p:pic>
        <p:nvPicPr>
          <p:cNvPr id="6146" name="Picture 2" descr="漢字「人」の部首・画数・読み方・筆順・意味など">
            <a:extLst>
              <a:ext uri="{FF2B5EF4-FFF2-40B4-BE49-F238E27FC236}">
                <a16:creationId xmlns:a16="http://schemas.microsoft.com/office/drawing/2014/main" id="{014F4F09-F690-3318-2C09-052FCD89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143" y="4874443"/>
            <a:ext cx="1156876" cy="11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山的解释|山的意思|汉典“山”字的基本解释">
            <a:extLst>
              <a:ext uri="{FF2B5EF4-FFF2-40B4-BE49-F238E27FC236}">
                <a16:creationId xmlns:a16="http://schemas.microsoft.com/office/drawing/2014/main" id="{121F4EA2-01C2-43F2-A3AA-9B76B32E2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85" y="1679135"/>
            <a:ext cx="1513170" cy="151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chwarze Berge Clipart' Untersetzer | Spreadshirt">
            <a:extLst>
              <a:ext uri="{FF2B5EF4-FFF2-40B4-BE49-F238E27FC236}">
                <a16:creationId xmlns:a16="http://schemas.microsoft.com/office/drawing/2014/main" id="{57D1D39D-304D-9564-9FEA-655796AD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0" y="1243517"/>
            <a:ext cx="2619701" cy="26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547C74-B34B-42A8-9882-C99FBCF07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211" y="2132856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de-DE" sz="7200" dirty="0"/>
              <a:t>山   </a:t>
            </a:r>
            <a:r>
              <a:rPr lang="zh-CN" altLang="de-DE" sz="7200" dirty="0">
                <a:solidFill>
                  <a:srgbClr val="0070C0"/>
                </a:solidFill>
              </a:rPr>
              <a:t>人</a:t>
            </a:r>
            <a:r>
              <a:rPr lang="zh-CN" altLang="de-DE" sz="7200" dirty="0"/>
              <a:t>   </a:t>
            </a:r>
            <a:r>
              <a:rPr lang="zh-CN" altLang="de-DE" sz="7200" dirty="0">
                <a:solidFill>
                  <a:srgbClr val="00B050"/>
                </a:solidFill>
              </a:rPr>
              <a:t>木</a:t>
            </a:r>
            <a:r>
              <a:rPr lang="zh-CN" altLang="de-DE" sz="7200" dirty="0"/>
              <a:t>   飞    从   灭 </a:t>
            </a:r>
            <a:endParaRPr lang="de-AT" altLang="zh-CN" sz="7200" dirty="0"/>
          </a:p>
          <a:p>
            <a:pPr marL="0" indent="0">
              <a:buNone/>
            </a:pPr>
            <a:r>
              <a:rPr lang="zh-CN" altLang="de-DE" sz="7200" dirty="0"/>
              <a:t>众   林   灾    森   </a:t>
            </a:r>
            <a:r>
              <a:rPr lang="zh-CN" altLang="de-DE" sz="7200" dirty="0">
                <a:solidFill>
                  <a:srgbClr val="FF0000"/>
                </a:solidFill>
              </a:rPr>
              <a:t>火</a:t>
            </a:r>
            <a:endParaRPr lang="de-AT" altLang="zh-CN" sz="7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altLang="zh-CN" sz="3600" dirty="0"/>
              <a:t>------------------------------------------</a:t>
            </a:r>
          </a:p>
          <a:p>
            <a:pPr marL="0" indent="0">
              <a:buNone/>
            </a:pPr>
            <a:endParaRPr lang="de-AT" altLang="zh-CN" sz="3600" dirty="0"/>
          </a:p>
          <a:p>
            <a:pPr marL="0" indent="0">
              <a:buNone/>
            </a:pPr>
            <a:r>
              <a:rPr lang="zh-CN" altLang="de-DE" sz="3600" dirty="0"/>
              <a:t>                       飞                山                      </a:t>
            </a:r>
            <a:r>
              <a:rPr lang="zh-CN" altLang="de-DE" sz="3600" dirty="0">
                <a:solidFill>
                  <a:srgbClr val="FF0000"/>
                </a:solidFill>
              </a:rPr>
              <a:t>火</a:t>
            </a:r>
            <a:r>
              <a:rPr lang="zh-CN" altLang="de-DE" sz="3600" dirty="0"/>
              <a:t>山</a:t>
            </a:r>
            <a:r>
              <a:rPr lang="de-DE" altLang="zh-CN" sz="3600" dirty="0"/>
              <a:t>- Vulkan</a:t>
            </a:r>
            <a:endParaRPr lang="de-AT" altLang="zh-CN" sz="3600" dirty="0"/>
          </a:p>
          <a:p>
            <a:pPr marL="0" indent="0">
              <a:buNone/>
            </a:pPr>
            <a:endParaRPr lang="de-AT" altLang="zh-CN" sz="3600" dirty="0"/>
          </a:p>
          <a:p>
            <a:pPr marL="0" indent="0">
              <a:buNone/>
            </a:pPr>
            <a:r>
              <a:rPr lang="zh-CN" altLang="de-DE" sz="3600" dirty="0"/>
              <a:t>               人   从   众          </a:t>
            </a:r>
            <a:r>
              <a:rPr lang="zh-CN" altLang="de-DE" sz="3600" dirty="0">
                <a:solidFill>
                  <a:srgbClr val="00B050"/>
                </a:solidFill>
              </a:rPr>
              <a:t>木</a:t>
            </a:r>
            <a:r>
              <a:rPr lang="zh-CN" altLang="de-DE" sz="3600" dirty="0"/>
              <a:t>  林   森       </a:t>
            </a:r>
            <a:r>
              <a:rPr lang="zh-CN" altLang="de-DE" sz="3600" dirty="0">
                <a:solidFill>
                  <a:srgbClr val="FF0000"/>
                </a:solidFill>
              </a:rPr>
              <a:t>火</a:t>
            </a:r>
            <a:r>
              <a:rPr lang="zh-CN" altLang="de-DE" sz="3600" dirty="0"/>
              <a:t>  灭  灾     </a:t>
            </a:r>
            <a:endParaRPr lang="de-AT" altLang="zh-CN" sz="3600" dirty="0"/>
          </a:p>
          <a:p>
            <a:pPr marL="0" indent="0">
              <a:buNone/>
            </a:pPr>
            <a:r>
              <a:rPr lang="zh-CN" altLang="de-DE" sz="3600" dirty="0"/>
              <a:t>                            </a:t>
            </a:r>
            <a:endParaRPr lang="de-AT" sz="36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BC295BF-6792-9BED-997D-3A6D160FBA62}"/>
              </a:ext>
            </a:extLst>
          </p:cNvPr>
          <p:cNvSpPr/>
          <p:nvPr/>
        </p:nvSpPr>
        <p:spPr>
          <a:xfrm>
            <a:off x="964724" y="548680"/>
            <a:ext cx="95133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dirty="0"/>
              <a:t>Kombinationen als Schriftzeichen</a:t>
            </a:r>
          </a:p>
        </p:txBody>
      </p:sp>
    </p:spTree>
    <p:extLst>
      <p:ext uri="{BB962C8B-B14F-4D97-AF65-F5344CB8AC3E}">
        <p14:creationId xmlns:p14="http://schemas.microsoft.com/office/powerpoint/2010/main" val="2699975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2FBD09-1116-49DD-AE06-B1FC16CD8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70" y="924478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6000" dirty="0">
                <a:solidFill>
                  <a:srgbClr val="0070C0"/>
                </a:solidFill>
              </a:rPr>
              <a:t>Wie viele chinesischen Schriftzeichen gibt es?</a:t>
            </a:r>
          </a:p>
          <a:p>
            <a:pPr marL="0" indent="0">
              <a:buNone/>
            </a:pPr>
            <a:endParaRPr lang="de-DE" sz="16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7200" dirty="0">
                <a:solidFill>
                  <a:srgbClr val="C00000"/>
                </a:solidFill>
              </a:rPr>
              <a:t>            </a:t>
            </a:r>
          </a:p>
          <a:p>
            <a:pPr marL="0" indent="0">
              <a:buNone/>
            </a:pPr>
            <a:endParaRPr lang="de-DE" sz="7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7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7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7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7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16000" dirty="0">
                <a:solidFill>
                  <a:srgbClr val="C00000"/>
                </a:solidFill>
              </a:rPr>
              <a:t>ca. 3.500 reichen aus für den Alltagsgebrauch </a:t>
            </a:r>
          </a:p>
          <a:p>
            <a:pPr marL="0" indent="0">
              <a:buNone/>
            </a:pPr>
            <a:endParaRPr lang="de-DE" sz="7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16000" dirty="0">
                <a:solidFill>
                  <a:srgbClr val="0070C0"/>
                </a:solidFill>
              </a:rPr>
              <a:t>Was?? Mehrere Tausende?</a:t>
            </a:r>
          </a:p>
          <a:p>
            <a:pPr marL="0" indent="0">
              <a:buNone/>
            </a:pPr>
            <a:r>
              <a:rPr lang="de-DE" sz="16000" dirty="0">
                <a:solidFill>
                  <a:srgbClr val="0070C0"/>
                </a:solidFill>
              </a:rPr>
              <a:t>            </a:t>
            </a:r>
          </a:p>
          <a:p>
            <a:pPr marL="0" indent="0">
              <a:buNone/>
            </a:pPr>
            <a:r>
              <a:rPr lang="de-DE" sz="4400" dirty="0">
                <a:solidFill>
                  <a:srgbClr val="0070C0"/>
                </a:solidFill>
              </a:rPr>
              <a:t>                        </a:t>
            </a:r>
            <a:endParaRPr lang="de-AT" sz="4400" dirty="0">
              <a:solidFill>
                <a:srgbClr val="C0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57DB33B-8099-C077-B005-84916C4605DC}"/>
              </a:ext>
            </a:extLst>
          </p:cNvPr>
          <p:cNvSpPr txBox="1"/>
          <p:nvPr/>
        </p:nvSpPr>
        <p:spPr>
          <a:xfrm>
            <a:off x="624186" y="2336827"/>
            <a:ext cx="10411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3200" dirty="0"/>
              <a:t>Ein umfassendes Wörterbuch des Chinesischen kennt etwa </a:t>
            </a:r>
            <a:r>
              <a:rPr lang="de-AT" sz="4000" dirty="0">
                <a:solidFill>
                  <a:srgbClr val="C00000"/>
                </a:solidFill>
              </a:rPr>
              <a:t>70 000 </a:t>
            </a:r>
            <a:r>
              <a:rPr lang="de-AT" sz="3200" dirty="0"/>
              <a:t>verschiedene Schriftzeichen. </a:t>
            </a:r>
            <a:endParaRPr lang="de-DE" sz="3200" dirty="0"/>
          </a:p>
        </p:txBody>
      </p:sp>
      <p:pic>
        <p:nvPicPr>
          <p:cNvPr id="15364" name="Picture 4" descr="Erstaunt-Vektoren und -Illustrationen zum kostenlosen Download | Freepik">
            <a:extLst>
              <a:ext uri="{FF2B5EF4-FFF2-40B4-BE49-F238E27FC236}">
                <a16:creationId xmlns:a16="http://schemas.microsoft.com/office/drawing/2014/main" id="{AB0157B1-D906-ED51-D793-BA8513EF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54" y="4541989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99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F7AE6B-98BE-4F99-A39D-29FF595B6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568" y="1736812"/>
            <a:ext cx="7344816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6000" dirty="0"/>
              <a:t>Selten fragt man: </a:t>
            </a:r>
          </a:p>
          <a:p>
            <a:pPr marL="0" indent="0">
              <a:buNone/>
            </a:pPr>
            <a:r>
              <a:rPr lang="de-DE" sz="6000" dirty="0">
                <a:solidFill>
                  <a:srgbClr val="0070C0"/>
                </a:solidFill>
              </a:rPr>
              <a:t>Wie viele Wörter hat die deutsche Sprache?</a:t>
            </a:r>
          </a:p>
        </p:txBody>
      </p:sp>
    </p:spTree>
    <p:extLst>
      <p:ext uri="{BB962C8B-B14F-4D97-AF65-F5344CB8AC3E}">
        <p14:creationId xmlns:p14="http://schemas.microsoft.com/office/powerpoint/2010/main" val="90261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3174990-5525-0970-5ADA-D22746E0BEB7}"/>
              </a:ext>
            </a:extLst>
          </p:cNvPr>
          <p:cNvSpPr txBox="1"/>
          <p:nvPr/>
        </p:nvSpPr>
        <p:spPr>
          <a:xfrm>
            <a:off x="1700039" y="404664"/>
            <a:ext cx="8791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</a:t>
            </a:r>
            <a:r>
              <a:rPr lang="de-DE" dirty="0" err="1"/>
              <a:t>www.scribbr.at</a:t>
            </a:r>
            <a:r>
              <a:rPr lang="de-DE" dirty="0"/>
              <a:t>/deutsche-sprache-at/wie-viele-</a:t>
            </a:r>
            <a:r>
              <a:rPr lang="de-DE" dirty="0" err="1"/>
              <a:t>woerter</a:t>
            </a:r>
            <a:r>
              <a:rPr lang="de-DE" dirty="0"/>
              <a:t>-hat-die-deutsche-sprache/</a:t>
            </a:r>
          </a:p>
        </p:txBody>
      </p:sp>
      <p:pic>
        <p:nvPicPr>
          <p:cNvPr id="4098" name="Picture 2" descr="Wie viele Wörter hat die deutsche Sprache?">
            <a:extLst>
              <a:ext uri="{FF2B5EF4-FFF2-40B4-BE49-F238E27FC236}">
                <a16:creationId xmlns:a16="http://schemas.microsoft.com/office/drawing/2014/main" id="{11567BAD-A28B-4865-D47D-1B289A504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18222" r="5629" b="63650"/>
          <a:stretch/>
        </p:blipFill>
        <p:spPr bwMode="auto">
          <a:xfrm>
            <a:off x="767408" y="1975644"/>
            <a:ext cx="9813179" cy="42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30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B4A48BD-FBE1-5B50-DC90-7B1050CC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632" y="2582906"/>
            <a:ext cx="7344816" cy="16921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6000" dirty="0"/>
              <a:t>Wieso dieser große</a:t>
            </a:r>
          </a:p>
          <a:p>
            <a:pPr marL="0" indent="0">
              <a:buNone/>
            </a:pPr>
            <a:r>
              <a:rPr lang="de-DE" sz="6000" dirty="0"/>
              <a:t> Zahlenunterschied?</a:t>
            </a:r>
            <a:endParaRPr lang="de-DE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00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99245" y="1342036"/>
            <a:ext cx="11475075" cy="412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de-DE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十一</a:t>
            </a:r>
            <a:r>
              <a:rPr lang="de-AT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de-AT" sz="4400" dirty="0">
                <a:solidFill>
                  <a:srgbClr val="00B0F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de-AT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de-DE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十二 </a:t>
            </a:r>
            <a:r>
              <a:rPr lang="de-DE" altLang="zh-CN" sz="4400" dirty="0">
                <a:solidFill>
                  <a:srgbClr val="00B0F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de-AT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altLang="de-DE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十三</a:t>
            </a:r>
            <a:r>
              <a:rPr lang="de-AT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de-AT" sz="4400" dirty="0">
                <a:solidFill>
                  <a:srgbClr val="00B0F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13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de-DE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二十</a:t>
            </a:r>
            <a:r>
              <a:rPr lang="de-AT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de-AT" sz="4400" dirty="0">
                <a:solidFill>
                  <a:srgbClr val="00B0F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de-AT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de-DE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二十一</a:t>
            </a:r>
            <a:r>
              <a:rPr lang="de-DE" altLang="zh-CN" sz="4400" dirty="0">
                <a:solidFill>
                  <a:srgbClr val="00B0F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de-AT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de-DE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二十二</a:t>
            </a:r>
            <a:r>
              <a:rPr lang="de-AT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de-AT" sz="4400" dirty="0">
                <a:solidFill>
                  <a:srgbClr val="00B0F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de-AT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de-DE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二十三 </a:t>
            </a:r>
            <a:r>
              <a:rPr lang="de-DE" altLang="zh-CN" sz="4400" dirty="0">
                <a:solidFill>
                  <a:srgbClr val="00B0F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23</a:t>
            </a:r>
            <a:endParaRPr lang="de-AT" sz="4400" dirty="0">
              <a:solidFill>
                <a:srgbClr val="00B0F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de-DE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三十</a:t>
            </a:r>
            <a:r>
              <a:rPr lang="de-AT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de-AT" sz="4400" dirty="0">
                <a:solidFill>
                  <a:srgbClr val="00B0F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de-AT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de-DE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三十一</a:t>
            </a:r>
            <a:r>
              <a:rPr lang="de-DE" altLang="zh-CN" sz="4400" dirty="0">
                <a:solidFill>
                  <a:srgbClr val="00B0F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31</a:t>
            </a:r>
            <a:r>
              <a:rPr lang="de-AT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de-DE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三十二</a:t>
            </a:r>
            <a:r>
              <a:rPr lang="de-AT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de-AT" sz="4400" dirty="0">
                <a:solidFill>
                  <a:srgbClr val="00B0F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32</a:t>
            </a:r>
            <a:r>
              <a:rPr lang="de-AT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de-DE" sz="4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三十三  </a:t>
            </a:r>
            <a:r>
              <a:rPr lang="de-DE" altLang="zh-CN" sz="4400" dirty="0">
                <a:solidFill>
                  <a:srgbClr val="00B0F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33</a:t>
            </a:r>
            <a:endParaRPr lang="de-AT" sz="4400" dirty="0">
              <a:solidFill>
                <a:srgbClr val="00B0F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9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 descr="Bildergebnis für deuts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3082" name="Picture 10" descr="http://www.br.de/radio/bayern2/gesellschaft/tagesgespraech/sprache-deutsch-sprechblase-100~_v-img__16__9__s_-c5778da7d22a9093bc56c736026ee78c16090833.jpg?version=1e3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66" y="279318"/>
            <a:ext cx="2132314" cy="12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ildergebnis für chinesische flag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28" y="476731"/>
            <a:ext cx="2082047" cy="13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456878"/>
              </p:ext>
            </p:extLst>
          </p:nvPr>
        </p:nvGraphicFramePr>
        <p:xfrm>
          <a:off x="2080591" y="2305319"/>
          <a:ext cx="8299780" cy="2668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9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9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800" dirty="0">
                          <a:effectLst/>
                        </a:rPr>
                        <a:t>Januar,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800" dirty="0">
                          <a:effectLst/>
                        </a:rPr>
                        <a:t>Februar,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800" dirty="0">
                          <a:effectLst/>
                        </a:rPr>
                        <a:t>März,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800" dirty="0">
                          <a:effectLst/>
                        </a:rPr>
                        <a:t>                                    Monat 1,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800" dirty="0">
                          <a:effectLst/>
                        </a:rPr>
                        <a:t>                                    Monat 2,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800" dirty="0">
                          <a:effectLst/>
                        </a:rPr>
                        <a:t>                                    Monat 3,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800" dirty="0">
                          <a:effectLst/>
                        </a:rPr>
                        <a:t>                           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800" dirty="0">
                          <a:effectLst/>
                        </a:rPr>
                        <a:t> </a:t>
                      </a:r>
                      <a:endParaRPr lang="de-AT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 rot="20012701">
            <a:off x="975584" y="3972590"/>
            <a:ext cx="414882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dirty="0">
                <a:solidFill>
                  <a:srgbClr val="00B0F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Jedes Wort eine eigene Vokabel</a:t>
            </a:r>
            <a:endParaRPr lang="de-AT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 rot="429142">
            <a:off x="5545893" y="4416359"/>
            <a:ext cx="729765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dirty="0">
                <a:solidFill>
                  <a:srgbClr val="00206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Grundvokabeln werden kombiniert. </a:t>
            </a:r>
            <a:endParaRPr lang="de-AT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4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23ABDA-3327-4A0C-AF7E-A245F2F0A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5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8800" dirty="0"/>
              <a:t>Was, Chinesisch? </a:t>
            </a:r>
            <a:endParaRPr lang="de-DE" sz="8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8800" dirty="0">
                <a:solidFill>
                  <a:srgbClr val="0070C0"/>
                </a:solidFill>
              </a:rPr>
              <a:t>Kann man das überhaupt lernen?</a:t>
            </a:r>
            <a:endParaRPr lang="de-AT" sz="8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62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F21687-4949-43ED-8668-342CC43A8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2375284"/>
            <a:ext cx="8568952" cy="21074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6000" dirty="0"/>
              <a:t>„Deutsch, eine Sprache der    </a:t>
            </a:r>
          </a:p>
          <a:p>
            <a:pPr marL="0" indent="0">
              <a:buNone/>
            </a:pPr>
            <a:r>
              <a:rPr lang="de-DE" sz="6000" dirty="0"/>
              <a:t>             Philosophen!“</a:t>
            </a:r>
            <a:endParaRPr lang="de-AT" sz="6000" dirty="0"/>
          </a:p>
        </p:txBody>
      </p:sp>
    </p:spTree>
    <p:extLst>
      <p:ext uri="{BB962C8B-B14F-4D97-AF65-F5344CB8AC3E}">
        <p14:creationId xmlns:p14="http://schemas.microsoft.com/office/powerpoint/2010/main" val="314624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94568" y="2493743"/>
            <a:ext cx="6739467" cy="388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de-AT" sz="32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Fixer Satzbau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A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Keine </a:t>
            </a:r>
            <a:r>
              <a:rPr lang="de-AT" sz="32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Deklinationen</a:t>
            </a:r>
            <a:endParaRPr lang="de-AT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AT" sz="32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Keine Konjugationen</a:t>
            </a:r>
            <a:endParaRPr lang="de-AT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A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Keine Artikel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A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Keine Fälle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AT" sz="32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de-A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eine Zeitformen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AT" sz="3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…</a:t>
            </a:r>
          </a:p>
        </p:txBody>
      </p:sp>
      <p:sp>
        <p:nvSpPr>
          <p:cNvPr id="3" name="Rechteck 2"/>
          <p:cNvSpPr/>
          <p:nvPr/>
        </p:nvSpPr>
        <p:spPr>
          <a:xfrm>
            <a:off x="2194568" y="1123630"/>
            <a:ext cx="8081956" cy="103643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AT" sz="6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Sehr einfache Grammatik</a:t>
            </a:r>
          </a:p>
        </p:txBody>
      </p:sp>
      <p:pic>
        <p:nvPicPr>
          <p:cNvPr id="4098" name="Picture 2" descr="http://www.navigium.de/assets/navigium-img/Fotolia_50783188_XS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"/>
          <a:stretch/>
        </p:blipFill>
        <p:spPr bwMode="auto">
          <a:xfrm>
            <a:off x="8984734" y="3320369"/>
            <a:ext cx="2382278" cy="22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33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 descr="Bildergebnis für deuts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3082" name="Picture 10" descr="http://www.br.de/radio/bayern2/gesellschaft/tagesgespraech/sprache-deutsch-sprechblase-100~_v-img__16__9__s_-c5778da7d22a9093bc56c736026ee78c16090833.jpg?version=1e3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54" y="460961"/>
            <a:ext cx="2132314" cy="12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ildergebnis für chinesische flag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59" y="476731"/>
            <a:ext cx="2082047" cy="13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90735"/>
              </p:ext>
            </p:extLst>
          </p:nvPr>
        </p:nvGraphicFramePr>
        <p:xfrm>
          <a:off x="1867436" y="3173031"/>
          <a:ext cx="8487178" cy="1121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0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6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3600" dirty="0">
                          <a:effectLst/>
                        </a:rPr>
                        <a:t>Ich lieb</a:t>
                      </a:r>
                      <a:r>
                        <a:rPr lang="de-AT" sz="3600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de-AT" sz="3600" dirty="0">
                          <a:effectLst/>
                        </a:rPr>
                        <a:t> dich.</a:t>
                      </a:r>
                      <a:endParaRPr lang="de-AT" sz="3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3600" dirty="0">
                          <a:effectLst/>
                        </a:rPr>
                        <a:t>                 Ich lieben du.</a:t>
                      </a:r>
                      <a:endParaRPr lang="de-AT" sz="3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3600" dirty="0">
                          <a:effectLst/>
                        </a:rPr>
                        <a:t>Du lieb</a:t>
                      </a:r>
                      <a:r>
                        <a:rPr lang="de-AT" sz="3600" dirty="0">
                          <a:solidFill>
                            <a:srgbClr val="FF0000"/>
                          </a:solidFill>
                          <a:effectLst/>
                        </a:rPr>
                        <a:t>st</a:t>
                      </a:r>
                      <a:r>
                        <a:rPr lang="de-AT" sz="3600" dirty="0">
                          <a:effectLst/>
                        </a:rPr>
                        <a:t> mich.</a:t>
                      </a:r>
                      <a:endParaRPr lang="de-AT" sz="3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3600" dirty="0">
                          <a:effectLst/>
                        </a:rPr>
                        <a:t>                 Du lieben ich.</a:t>
                      </a:r>
                      <a:endParaRPr lang="de-AT" sz="3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34555"/>
              </p:ext>
            </p:extLst>
          </p:nvPr>
        </p:nvGraphicFramePr>
        <p:xfrm>
          <a:off x="1867436" y="4630241"/>
          <a:ext cx="9762187" cy="605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4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3600" dirty="0">
                          <a:effectLst/>
                        </a:rPr>
                        <a:t>Liebst du mich?</a:t>
                      </a:r>
                      <a:endParaRPr lang="de-AT" sz="3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3600" dirty="0">
                          <a:effectLst/>
                        </a:rPr>
                        <a:t>            Du lieben</a:t>
                      </a:r>
                      <a:r>
                        <a:rPr lang="de-AT" sz="3600" baseline="0" dirty="0">
                          <a:effectLst/>
                        </a:rPr>
                        <a:t> </a:t>
                      </a:r>
                      <a:r>
                        <a:rPr lang="de-AT" sz="3600" dirty="0">
                          <a:effectLst/>
                        </a:rPr>
                        <a:t>ich </a:t>
                      </a:r>
                      <a:r>
                        <a:rPr lang="de-AT" sz="3600" dirty="0">
                          <a:solidFill>
                            <a:srgbClr val="FF0000"/>
                          </a:solidFill>
                          <a:effectLst/>
                        </a:rPr>
                        <a:t>Frage?</a:t>
                      </a:r>
                      <a:endParaRPr lang="de-AT" sz="3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267036"/>
              </p:ext>
            </p:extLst>
          </p:nvPr>
        </p:nvGraphicFramePr>
        <p:xfrm>
          <a:off x="608482" y="5519124"/>
          <a:ext cx="11548057" cy="560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0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3600" dirty="0">
                          <a:effectLst/>
                        </a:rPr>
                        <a:t>Gestern </a:t>
                      </a:r>
                      <a:r>
                        <a:rPr lang="de-AT" sz="3600" dirty="0">
                          <a:solidFill>
                            <a:srgbClr val="FF0000"/>
                          </a:solidFill>
                          <a:effectLst/>
                        </a:rPr>
                        <a:t>hast</a:t>
                      </a:r>
                      <a:r>
                        <a:rPr lang="de-AT" sz="3600" dirty="0">
                          <a:effectLst/>
                        </a:rPr>
                        <a:t> du mich  </a:t>
                      </a:r>
                      <a:r>
                        <a:rPr lang="de-AT" sz="3600" dirty="0">
                          <a:solidFill>
                            <a:srgbClr val="FF0000"/>
                          </a:solidFill>
                          <a:effectLst/>
                        </a:rPr>
                        <a:t>ge</a:t>
                      </a:r>
                      <a:r>
                        <a:rPr lang="de-AT" sz="3600" dirty="0">
                          <a:effectLst/>
                        </a:rPr>
                        <a:t>lieb</a:t>
                      </a:r>
                      <a:r>
                        <a:rPr lang="de-AT" sz="3600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de-AT" sz="3600" dirty="0">
                          <a:effectLst/>
                        </a:rPr>
                        <a:t>. </a:t>
                      </a:r>
                      <a:endParaRPr lang="de-AT" sz="3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3600" dirty="0">
                          <a:effectLst/>
                        </a:rPr>
                        <a:t>         Du </a:t>
                      </a:r>
                      <a:r>
                        <a:rPr lang="de-AT" sz="3600" dirty="0">
                          <a:solidFill>
                            <a:srgbClr val="FF0000"/>
                          </a:solidFill>
                          <a:effectLst/>
                        </a:rPr>
                        <a:t>gestern</a:t>
                      </a:r>
                      <a:r>
                        <a:rPr lang="de-AT" sz="3600" dirty="0">
                          <a:effectLst/>
                        </a:rPr>
                        <a:t> lieben ich.</a:t>
                      </a:r>
                      <a:endParaRPr lang="de-AT" sz="3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342291"/>
              </p:ext>
            </p:extLst>
          </p:nvPr>
        </p:nvGraphicFramePr>
        <p:xfrm>
          <a:off x="850005" y="2391112"/>
          <a:ext cx="10328857" cy="560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3600" dirty="0">
                          <a:effectLst/>
                        </a:rPr>
                        <a:t>  </a:t>
                      </a:r>
                      <a:r>
                        <a:rPr lang="de-AT" sz="3600" dirty="0">
                          <a:solidFill>
                            <a:srgbClr val="FF0000"/>
                          </a:solidFill>
                          <a:effectLst/>
                        </a:rPr>
                        <a:t>Der</a:t>
                      </a:r>
                      <a:r>
                        <a:rPr lang="de-AT" sz="3600" dirty="0">
                          <a:effectLst/>
                        </a:rPr>
                        <a:t> Junge wirf</a:t>
                      </a:r>
                      <a:r>
                        <a:rPr lang="de-AT" sz="3600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de-AT" sz="3600" dirty="0">
                          <a:effectLst/>
                        </a:rPr>
                        <a:t> </a:t>
                      </a:r>
                      <a:r>
                        <a:rPr lang="de-AT" sz="3600" dirty="0">
                          <a:solidFill>
                            <a:srgbClr val="FF0000"/>
                          </a:solidFill>
                          <a:effectLst/>
                        </a:rPr>
                        <a:t>den</a:t>
                      </a:r>
                      <a:r>
                        <a:rPr lang="de-AT" sz="3600" dirty="0">
                          <a:effectLst/>
                        </a:rPr>
                        <a:t> Ball.</a:t>
                      </a:r>
                      <a:endParaRPr lang="de-AT" sz="3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3600" dirty="0">
                          <a:effectLst/>
                        </a:rPr>
                        <a:t>            Junge werfen Ball</a:t>
                      </a:r>
                      <a:endParaRPr lang="de-AT" sz="3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646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r-chinese.com/wp-content/uploads/2012/03/canstockphoto8272646.jpg">
            <a:extLst>
              <a:ext uri="{FF2B5EF4-FFF2-40B4-BE49-F238E27FC236}">
                <a16:creationId xmlns:a16="http://schemas.microsoft.com/office/drawing/2014/main" id="{FB5BC5F4-8528-05AE-62A5-CA63C027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2014877"/>
            <a:ext cx="4871864" cy="32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hinesisch lernen mit Langzeitgedächtnis-Methode (2024)">
            <a:extLst>
              <a:ext uri="{FF2B5EF4-FFF2-40B4-BE49-F238E27FC236}">
                <a16:creationId xmlns:a16="http://schemas.microsoft.com/office/drawing/2014/main" id="{E5FC3CCF-0247-B47D-23AA-4A41CB86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181822"/>
            <a:ext cx="4608512" cy="30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0D4A81-7B46-B8D1-2610-CFBD90A4D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44" y="462439"/>
            <a:ext cx="3601616" cy="1176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6000" dirty="0"/>
              <a:t>6. Klasse</a:t>
            </a:r>
            <a:endParaRPr lang="de-AT" sz="6000" dirty="0"/>
          </a:p>
        </p:txBody>
      </p:sp>
    </p:spTree>
    <p:extLst>
      <p:ext uri="{BB962C8B-B14F-4D97-AF65-F5344CB8AC3E}">
        <p14:creationId xmlns:p14="http://schemas.microsoft.com/office/powerpoint/2010/main" val="1022045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r-chinese.com/wp-content/uploads/2012/03/canstockphoto8272646.jpg">
            <a:extLst>
              <a:ext uri="{FF2B5EF4-FFF2-40B4-BE49-F238E27FC236}">
                <a16:creationId xmlns:a16="http://schemas.microsoft.com/office/drawing/2014/main" id="{FB5BC5F4-8528-05AE-62A5-CA63C027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" y="5157192"/>
            <a:ext cx="256242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hinesisch lernen mit Langzeitgedächtnis-Methode (2024)">
            <a:extLst>
              <a:ext uri="{FF2B5EF4-FFF2-40B4-BE49-F238E27FC236}">
                <a16:creationId xmlns:a16="http://schemas.microsoft.com/office/drawing/2014/main" id="{E5FC3CCF-0247-B47D-23AA-4A41CB86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" y="3212976"/>
            <a:ext cx="2227716" cy="148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0D4A81-7B46-B8D1-2610-CFBD90A4D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1" y="332656"/>
            <a:ext cx="3601616" cy="1176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6000" dirty="0"/>
              <a:t>7. Klasse</a:t>
            </a:r>
            <a:endParaRPr lang="de-AT" sz="6000" dirty="0"/>
          </a:p>
        </p:txBody>
      </p:sp>
      <p:pic>
        <p:nvPicPr>
          <p:cNvPr id="7" name="Grafik 6" descr="Ein Bild, das draußen, Himmel, Schuhwerk, Kleidung enthält.&#10;&#10;Automatisch generierte Beschreibung">
            <a:extLst>
              <a:ext uri="{FF2B5EF4-FFF2-40B4-BE49-F238E27FC236}">
                <a16:creationId xmlns:a16="http://schemas.microsoft.com/office/drawing/2014/main" id="{554810C8-63AD-DD20-B56C-874040D57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70" y="0"/>
            <a:ext cx="9097819" cy="68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72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ADACF89-774A-BFFE-A99A-31A3D5697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44" y="462439"/>
            <a:ext cx="3601616" cy="1176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6000" dirty="0"/>
              <a:t>8. Klasse</a:t>
            </a:r>
            <a:endParaRPr lang="de-AT" sz="6000" dirty="0"/>
          </a:p>
        </p:txBody>
      </p:sp>
      <p:pic>
        <p:nvPicPr>
          <p:cNvPr id="6" name="Grafik 5" descr="Ein Bild, das Kleidung, Person, Schuhwerk, Lächeln enthält.&#10;&#10;Automatisch generierte Beschreibung">
            <a:extLst>
              <a:ext uri="{FF2B5EF4-FFF2-40B4-BE49-F238E27FC236}">
                <a16:creationId xmlns:a16="http://schemas.microsoft.com/office/drawing/2014/main" id="{58FDB5AB-804F-801D-7427-C98F799C5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9" y="2708920"/>
            <a:ext cx="6250956" cy="4149080"/>
          </a:xfrm>
          <a:prstGeom prst="rect">
            <a:avLst/>
          </a:prstGeom>
        </p:spPr>
      </p:pic>
      <p:pic>
        <p:nvPicPr>
          <p:cNvPr id="7" name="Picture 2" descr="Chinesisch lernen mit Langzeitgedächtnis-Methode (2024)">
            <a:extLst>
              <a:ext uri="{FF2B5EF4-FFF2-40B4-BE49-F238E27FC236}">
                <a16:creationId xmlns:a16="http://schemas.microsoft.com/office/drawing/2014/main" id="{E050A602-9BAD-AFD6-5D23-3D3BEF51E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72220"/>
            <a:ext cx="2857738" cy="190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CM (Traditionelle Chinesische Medizin) - Anwendung, Wirkung, Erfahrungen">
            <a:extLst>
              <a:ext uri="{FF2B5EF4-FFF2-40B4-BE49-F238E27FC236}">
                <a16:creationId xmlns:a16="http://schemas.microsoft.com/office/drawing/2014/main" id="{DD4F9E85-F668-8B76-F1D2-375EDBF1C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21" y="17301"/>
            <a:ext cx="5203479" cy="32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D399361-E41E-1B79-8007-0E2537664517}"/>
              </a:ext>
            </a:extLst>
          </p:cNvPr>
          <p:cNvSpPr txBox="1">
            <a:spLocks/>
          </p:cNvSpPr>
          <p:nvPr/>
        </p:nvSpPr>
        <p:spPr>
          <a:xfrm>
            <a:off x="7789452" y="3693758"/>
            <a:ext cx="3601616" cy="1176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6000" dirty="0"/>
              <a:t>Die Basisbegriffe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6000" dirty="0"/>
              <a:t>  aus der TCM</a:t>
            </a:r>
            <a:endParaRPr lang="de-AT" sz="60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86CBFF0-17B2-D31A-B9EC-96507C5E3183}"/>
              </a:ext>
            </a:extLst>
          </p:cNvPr>
          <p:cNvSpPr txBox="1">
            <a:spLocks/>
          </p:cNvSpPr>
          <p:nvPr/>
        </p:nvSpPr>
        <p:spPr>
          <a:xfrm>
            <a:off x="407368" y="2222762"/>
            <a:ext cx="4796112" cy="68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Sprachzertifikatsprüfung</a:t>
            </a:r>
            <a:endParaRPr lang="de-AT" sz="3200" dirty="0"/>
          </a:p>
        </p:txBody>
      </p:sp>
      <p:pic>
        <p:nvPicPr>
          <p:cNvPr id="11270" name="Picture 6" descr="TCM - Praxis Rotter Pelech">
            <a:extLst>
              <a:ext uri="{FF2B5EF4-FFF2-40B4-BE49-F238E27FC236}">
                <a16:creationId xmlns:a16="http://schemas.microsoft.com/office/drawing/2014/main" id="{15249F66-C2CE-7452-306D-6CC917304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4949995"/>
            <a:ext cx="1849388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816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串”字的意思_“串”《说文解字》原文及白话文解释">
            <a:extLst>
              <a:ext uri="{FF2B5EF4-FFF2-40B4-BE49-F238E27FC236}">
                <a16:creationId xmlns:a16="http://schemas.microsoft.com/office/drawing/2014/main" id="{A571E6AF-50CB-2496-DC06-321DA643A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3BED32D-3A85-75B3-7EB0-0DE500B5E80B}"/>
              </a:ext>
            </a:extLst>
          </p:cNvPr>
          <p:cNvSpPr/>
          <p:nvPr/>
        </p:nvSpPr>
        <p:spPr>
          <a:xfrm>
            <a:off x="407368" y="13645"/>
            <a:ext cx="96895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Eine kleine Kostprobe am Schluss:</a:t>
            </a:r>
          </a:p>
        </p:txBody>
      </p:sp>
    </p:spTree>
    <p:extLst>
      <p:ext uri="{BB962C8B-B14F-4D97-AF65-F5344CB8AC3E}">
        <p14:creationId xmlns:p14="http://schemas.microsoft.com/office/powerpoint/2010/main" val="3056773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串”字的意思_“串”《说文解字》原文及白话文解释">
            <a:extLst>
              <a:ext uri="{FF2B5EF4-FFF2-40B4-BE49-F238E27FC236}">
                <a16:creationId xmlns:a16="http://schemas.microsoft.com/office/drawing/2014/main" id="{E82BF725-7711-1464-BFA3-9BDEE048C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6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Fleischspieß Auf Weißem Hintergrund Stockfoto und mehr Bilder von Bratspieß  - Bratspieß, Kebab, Fleisch - iStock">
            <a:extLst>
              <a:ext uri="{FF2B5EF4-FFF2-40B4-BE49-F238E27FC236}">
                <a16:creationId xmlns:a16="http://schemas.microsoft.com/office/drawing/2014/main" id="{05A7034A-CD4B-2AD1-D795-2B400133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476250"/>
            <a:ext cx="47244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2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r-chinese.com/wp-content/uploads/2012/03/canstockphoto8272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98" y="26040"/>
            <a:ext cx="5851881" cy="38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 rot="20969617">
            <a:off x="1847528" y="5153464"/>
            <a:ext cx="5561010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4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Die komplizierten Zeichen</a:t>
            </a:r>
          </a:p>
        </p:txBody>
      </p:sp>
      <p:sp>
        <p:nvSpPr>
          <p:cNvPr id="3" name="Rechteck 2"/>
          <p:cNvSpPr/>
          <p:nvPr/>
        </p:nvSpPr>
        <p:spPr>
          <a:xfrm rot="333190">
            <a:off x="4820437" y="4180328"/>
            <a:ext cx="6110775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Die ungewohnte Aussprache</a:t>
            </a:r>
          </a:p>
        </p:txBody>
      </p:sp>
      <p:pic>
        <p:nvPicPr>
          <p:cNvPr id="3078" name="Picture 6" descr="59 Es Ist Zum Haareausreißen High Res Illustrations - Getty Images | Comic">
            <a:extLst>
              <a:ext uri="{FF2B5EF4-FFF2-40B4-BE49-F238E27FC236}">
                <a16:creationId xmlns:a16="http://schemas.microsoft.com/office/drawing/2014/main" id="{F2B833E8-F837-F32B-4D64-41C841CC9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734610"/>
            <a:ext cx="2495600" cy="246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5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iaoshan\Desktop\MANGO-bue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564904"/>
            <a:ext cx="3267783" cy="23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Qiaoshan\Desktop\2015_12-pingp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4219575"/>
            <a:ext cx="3142649" cy="208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Qiaoshan\Desktop\litschis-auf-leeren-magen-toeteten-in-indien-hunderte-kinder-wie-gefaehrlich-ist-die-frucht-wirkli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93" y="1643904"/>
            <a:ext cx="3856385" cy="21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 rot="1054019">
            <a:off x="2195691" y="2431571"/>
            <a:ext cx="5339795" cy="595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1. Die ungewohnte Aussprache</a:t>
            </a:r>
          </a:p>
        </p:txBody>
      </p:sp>
    </p:spTree>
    <p:extLst>
      <p:ext uri="{BB962C8B-B14F-4D97-AF65-F5344CB8AC3E}">
        <p14:creationId xmlns:p14="http://schemas.microsoft.com/office/powerpoint/2010/main" val="73558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BA281-04E9-5C41-9A3B-AA3621B38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</a:t>
            </a:r>
            <a:r>
              <a:rPr lang="de-DE" dirty="0">
                <a:solidFill>
                  <a:srgbClr val="00B0F0"/>
                </a:solidFill>
              </a:rPr>
              <a:t>Chinesisch oder  Deutsch?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B3A38B-D8C2-134F-874F-A20776E7E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622" y="160657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Wok         </a:t>
            </a:r>
            <a:r>
              <a:rPr lang="de-DE" dirty="0" err="1"/>
              <a:t>Lychee</a:t>
            </a:r>
            <a:r>
              <a:rPr lang="de-DE" dirty="0"/>
              <a:t>      </a:t>
            </a:r>
            <a:r>
              <a:rPr lang="de-DE" dirty="0" err="1"/>
              <a:t>Laotse</a:t>
            </a:r>
            <a:r>
              <a:rPr lang="de-DE" dirty="0"/>
              <a:t>         Konfuzius         Casino    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 err="1"/>
              <a:t>Dim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    Fengshui     Ketchup        </a:t>
            </a:r>
            <a:r>
              <a:rPr lang="de-DE" dirty="0" err="1"/>
              <a:t>Kungfu</a:t>
            </a:r>
            <a:r>
              <a:rPr lang="de-DE" dirty="0"/>
              <a:t>      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Tofu         Bonsai        Hong Kong     </a:t>
            </a:r>
            <a:r>
              <a:rPr lang="de-DE" dirty="0" err="1"/>
              <a:t>Taichi</a:t>
            </a:r>
            <a:r>
              <a:rPr lang="de-DE" dirty="0"/>
              <a:t>      </a:t>
            </a:r>
          </a:p>
        </p:txBody>
      </p:sp>
      <p:pic>
        <p:nvPicPr>
          <p:cNvPr id="5122" name="Picture 2" descr="Tofu ahumado: una forma diferente de disfrutar de la soja - Salsadesoja.com">
            <a:extLst>
              <a:ext uri="{FF2B5EF4-FFF2-40B4-BE49-F238E27FC236}">
                <a16:creationId xmlns:a16="http://schemas.microsoft.com/office/drawing/2014/main" id="{77FA083B-E299-5C48-89C5-3019671E5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4479949"/>
            <a:ext cx="4025851" cy="201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iguster Bonsai Pflege | Bonsaischule Wenddorf">
            <a:extLst>
              <a:ext uri="{FF2B5EF4-FFF2-40B4-BE49-F238E27FC236}">
                <a16:creationId xmlns:a16="http://schemas.microsoft.com/office/drawing/2014/main" id="{68206D57-12CE-164C-B6B8-3CC11575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534" y="2022586"/>
            <a:ext cx="2125464" cy="212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ilhouette Kung Fu Wushu - Kostenlose Vektorgrafik auf Pixabay">
            <a:extLst>
              <a:ext uri="{FF2B5EF4-FFF2-40B4-BE49-F238E27FC236}">
                <a16:creationId xmlns:a16="http://schemas.microsoft.com/office/drawing/2014/main" id="{63BAB59B-F9E9-0E4A-A9D9-0B3D632CA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2" y="4300242"/>
            <a:ext cx="2783205" cy="24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ELIX Curry Ketchup 1,5kg">
            <a:extLst>
              <a:ext uri="{FF2B5EF4-FFF2-40B4-BE49-F238E27FC236}">
                <a16:creationId xmlns:a16="http://schemas.microsoft.com/office/drawing/2014/main" id="{5EF6CE80-47E2-6F43-92E0-F9B72097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395" y="144345"/>
            <a:ext cx="2492567" cy="24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sino Seefeld">
            <a:extLst>
              <a:ext uri="{FF2B5EF4-FFF2-40B4-BE49-F238E27FC236}">
                <a16:creationId xmlns:a16="http://schemas.microsoft.com/office/drawing/2014/main" id="{AF8EEBD1-34BE-9044-AC45-E3E7AE2AB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479" y="4595835"/>
            <a:ext cx="3868626" cy="217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1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6880F-2323-42FA-B6B6-6361BC4D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548" y="1179443"/>
            <a:ext cx="8852452" cy="511533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Katze </a:t>
            </a:r>
            <a:r>
              <a:rPr lang="de-DE" dirty="0"/>
              <a:t>(Deutsch)      </a:t>
            </a:r>
            <a:r>
              <a:rPr lang="de-DE" b="1" dirty="0" err="1">
                <a:solidFill>
                  <a:srgbClr val="C00000"/>
                </a:solidFill>
              </a:rPr>
              <a:t>muur</a:t>
            </a:r>
            <a:r>
              <a:rPr lang="de-DE" dirty="0"/>
              <a:t> (Mongolisch)</a:t>
            </a:r>
            <a:br>
              <a:rPr lang="de-AT" dirty="0"/>
            </a:br>
            <a:r>
              <a:rPr lang="de-AT" b="1" dirty="0" err="1">
                <a:solidFill>
                  <a:srgbClr val="C00000"/>
                </a:solidFill>
              </a:rPr>
              <a:t>köttur</a:t>
            </a:r>
            <a:r>
              <a:rPr lang="de-AT" dirty="0"/>
              <a:t>(Isländisch)  </a:t>
            </a:r>
            <a:r>
              <a:rPr lang="de-AT" b="1" dirty="0" err="1">
                <a:solidFill>
                  <a:srgbClr val="C00000"/>
                </a:solidFill>
              </a:rPr>
              <a:t>koška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dirty="0"/>
              <a:t>(Russisch)</a:t>
            </a:r>
            <a:br>
              <a:rPr lang="de-AT" dirty="0"/>
            </a:br>
            <a:r>
              <a:rPr lang="de-DE" b="1" dirty="0" err="1">
                <a:solidFill>
                  <a:srgbClr val="C00000"/>
                </a:solidFill>
              </a:rPr>
              <a:t>felis</a:t>
            </a:r>
            <a:r>
              <a:rPr lang="de-DE" dirty="0"/>
              <a:t> (Lateinisch)     </a:t>
            </a:r>
            <a:r>
              <a:rPr lang="de-AT" b="1" dirty="0" err="1">
                <a:solidFill>
                  <a:srgbClr val="C00000"/>
                </a:solidFill>
              </a:rPr>
              <a:t>billī</a:t>
            </a:r>
            <a:r>
              <a:rPr lang="de-AT" dirty="0"/>
              <a:t> (</a:t>
            </a:r>
            <a:r>
              <a:rPr lang="de-AT" dirty="0" err="1"/>
              <a:t>Hindisch</a:t>
            </a:r>
            <a:r>
              <a:rPr lang="de-AT" dirty="0"/>
              <a:t>)</a:t>
            </a:r>
            <a:r>
              <a:rPr lang="de-DE" b="1" dirty="0">
                <a:solidFill>
                  <a:srgbClr val="C00000"/>
                </a:solidFill>
              </a:rPr>
              <a:t>    </a:t>
            </a:r>
            <a:r>
              <a:rPr lang="de-DE" b="1" dirty="0" err="1">
                <a:solidFill>
                  <a:srgbClr val="C00000"/>
                </a:solidFill>
              </a:rPr>
              <a:t>neko</a:t>
            </a:r>
            <a:r>
              <a:rPr lang="de-DE" dirty="0"/>
              <a:t>(Japanisch),    </a:t>
            </a:r>
            <a:r>
              <a:rPr lang="de-DE" b="1" dirty="0" err="1">
                <a:solidFill>
                  <a:srgbClr val="C00000"/>
                </a:solidFill>
              </a:rPr>
              <a:t>paka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dirty="0"/>
              <a:t>(Suaheli)  </a:t>
            </a:r>
            <a:br>
              <a:rPr lang="de-DE" dirty="0"/>
            </a:br>
            <a:r>
              <a:rPr lang="de-DE" b="1" dirty="0" err="1">
                <a:solidFill>
                  <a:srgbClr val="C00000"/>
                </a:solidFill>
              </a:rPr>
              <a:t>macska</a:t>
            </a:r>
            <a:r>
              <a:rPr lang="de-DE" dirty="0"/>
              <a:t> (Ungarisch) </a:t>
            </a:r>
            <a:br>
              <a:rPr lang="de-DE" dirty="0"/>
            </a:br>
            <a:r>
              <a:rPr lang="de-DE" b="1" dirty="0" err="1">
                <a:solidFill>
                  <a:srgbClr val="C00000"/>
                </a:solidFill>
              </a:rPr>
              <a:t>pisica</a:t>
            </a:r>
            <a:r>
              <a:rPr lang="de-DE" b="1" dirty="0"/>
              <a:t> </a:t>
            </a:r>
            <a:r>
              <a:rPr lang="de-DE" dirty="0"/>
              <a:t>(Rumänisch) </a:t>
            </a:r>
            <a:endParaRPr lang="de-AT" u="sng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9D4CA80-2328-4815-A423-08C0425E6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r="36029"/>
          <a:stretch/>
        </p:blipFill>
        <p:spPr>
          <a:xfrm>
            <a:off x="689113" y="246036"/>
            <a:ext cx="2650435" cy="526265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0709B235-9038-AB40-3F98-7E32109EF81C}"/>
              </a:ext>
            </a:extLst>
          </p:cNvPr>
          <p:cNvSpPr txBox="1">
            <a:spLocks/>
          </p:cNvSpPr>
          <p:nvPr/>
        </p:nvSpPr>
        <p:spPr>
          <a:xfrm>
            <a:off x="3339548" y="246036"/>
            <a:ext cx="6862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       </a:t>
            </a:r>
            <a:r>
              <a:rPr lang="de-DE" dirty="0">
                <a:solidFill>
                  <a:srgbClr val="00B0F0"/>
                </a:solidFill>
              </a:rPr>
              <a:t>Von wegen Aussprache!</a:t>
            </a:r>
          </a:p>
        </p:txBody>
      </p:sp>
    </p:spTree>
    <p:extLst>
      <p:ext uri="{BB962C8B-B14F-4D97-AF65-F5344CB8AC3E}">
        <p14:creationId xmlns:p14="http://schemas.microsoft.com/office/powerpoint/2010/main" val="26479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6880F-2323-42FA-B6B6-6361BC4D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548" y="1179443"/>
            <a:ext cx="8852452" cy="5115339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C00000"/>
                </a:solidFill>
              </a:rPr>
              <a:t>Katze </a:t>
            </a:r>
            <a:r>
              <a:rPr lang="de-DE" dirty="0"/>
              <a:t>(Deutsch)      </a:t>
            </a:r>
            <a:r>
              <a:rPr lang="de-DE" b="1" dirty="0" err="1">
                <a:solidFill>
                  <a:srgbClr val="C00000"/>
                </a:solidFill>
              </a:rPr>
              <a:t>muur</a:t>
            </a:r>
            <a:r>
              <a:rPr lang="de-DE" dirty="0"/>
              <a:t> (Mongolisch)</a:t>
            </a:r>
            <a:br>
              <a:rPr lang="de-AT" dirty="0"/>
            </a:br>
            <a:r>
              <a:rPr lang="de-AT" b="1" dirty="0" err="1">
                <a:solidFill>
                  <a:srgbClr val="C00000"/>
                </a:solidFill>
              </a:rPr>
              <a:t>köttur</a:t>
            </a:r>
            <a:r>
              <a:rPr lang="de-AT" dirty="0"/>
              <a:t>(Isländisch)  </a:t>
            </a:r>
            <a:r>
              <a:rPr lang="de-AT" b="1" dirty="0" err="1">
                <a:solidFill>
                  <a:srgbClr val="C00000"/>
                </a:solidFill>
              </a:rPr>
              <a:t>koška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dirty="0"/>
              <a:t>(Russisch)</a:t>
            </a:r>
            <a:br>
              <a:rPr lang="de-AT" dirty="0"/>
            </a:br>
            <a:r>
              <a:rPr lang="de-DE" b="1" dirty="0" err="1">
                <a:solidFill>
                  <a:srgbClr val="C00000"/>
                </a:solidFill>
              </a:rPr>
              <a:t>felis</a:t>
            </a:r>
            <a:r>
              <a:rPr lang="de-DE" dirty="0"/>
              <a:t> (Lateinisch)     </a:t>
            </a:r>
            <a:r>
              <a:rPr lang="de-AT" b="1" dirty="0" err="1">
                <a:solidFill>
                  <a:srgbClr val="C00000"/>
                </a:solidFill>
              </a:rPr>
              <a:t>billī</a:t>
            </a:r>
            <a:r>
              <a:rPr lang="de-AT" dirty="0"/>
              <a:t> (</a:t>
            </a:r>
            <a:r>
              <a:rPr lang="de-AT" dirty="0" err="1"/>
              <a:t>Hindisch</a:t>
            </a:r>
            <a:r>
              <a:rPr lang="de-AT" dirty="0"/>
              <a:t>)</a:t>
            </a:r>
            <a:r>
              <a:rPr lang="de-DE" b="1" dirty="0">
                <a:solidFill>
                  <a:srgbClr val="C00000"/>
                </a:solidFill>
              </a:rPr>
              <a:t>    </a:t>
            </a:r>
            <a:r>
              <a:rPr lang="de-DE" b="1" dirty="0" err="1">
                <a:solidFill>
                  <a:srgbClr val="C00000"/>
                </a:solidFill>
              </a:rPr>
              <a:t>neko</a:t>
            </a:r>
            <a:r>
              <a:rPr lang="de-DE" dirty="0"/>
              <a:t>(Japanisch),    </a:t>
            </a:r>
            <a:r>
              <a:rPr lang="de-DE" b="1" dirty="0" err="1">
                <a:solidFill>
                  <a:srgbClr val="C00000"/>
                </a:solidFill>
              </a:rPr>
              <a:t>paka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dirty="0"/>
              <a:t>(Suaheli)  </a:t>
            </a:r>
            <a:br>
              <a:rPr lang="de-DE" dirty="0"/>
            </a:br>
            <a:r>
              <a:rPr lang="de-DE" b="1" dirty="0" err="1">
                <a:solidFill>
                  <a:srgbClr val="C00000"/>
                </a:solidFill>
              </a:rPr>
              <a:t>macska</a:t>
            </a:r>
            <a:r>
              <a:rPr lang="de-DE" dirty="0"/>
              <a:t> (Ungarisch) </a:t>
            </a:r>
            <a:br>
              <a:rPr lang="de-DE" dirty="0"/>
            </a:br>
            <a:r>
              <a:rPr lang="de-DE" b="1" dirty="0" err="1">
                <a:solidFill>
                  <a:srgbClr val="C00000"/>
                </a:solidFill>
              </a:rPr>
              <a:t>pisica</a:t>
            </a:r>
            <a:r>
              <a:rPr lang="de-DE" b="1" dirty="0"/>
              <a:t> </a:t>
            </a:r>
            <a:r>
              <a:rPr lang="de-DE" dirty="0"/>
              <a:t>(Rumänisch) </a:t>
            </a:r>
            <a:br>
              <a:rPr lang="de-DE" dirty="0"/>
            </a:br>
            <a:r>
              <a:rPr lang="de-AT" sz="10600" b="1" dirty="0" err="1">
                <a:solidFill>
                  <a:srgbClr val="0070C0"/>
                </a:solidFill>
              </a:rPr>
              <a:t>mao</a:t>
            </a:r>
            <a:r>
              <a:rPr lang="de-AT" sz="8000" dirty="0">
                <a:solidFill>
                  <a:srgbClr val="0070C0"/>
                </a:solidFill>
              </a:rPr>
              <a:t> </a:t>
            </a:r>
            <a:r>
              <a:rPr lang="de-AT" sz="4400" dirty="0"/>
              <a:t>(Chinesisch)</a:t>
            </a:r>
            <a:endParaRPr lang="de-AT" u="sng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9D4CA80-2328-4815-A423-08C0425E6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r="36029"/>
          <a:stretch/>
        </p:blipFill>
        <p:spPr>
          <a:xfrm>
            <a:off x="689113" y="246036"/>
            <a:ext cx="2650435" cy="52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9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hinesisch.net/wp-content/uploads/2012/05/chinesische-Schriftzeic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18"/>
            <a:ext cx="9233124" cy="617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C0D8478-1B97-AFEA-9DEF-6A75F1E2541B}"/>
              </a:ext>
            </a:extLst>
          </p:cNvPr>
          <p:cNvSpPr/>
          <p:nvPr/>
        </p:nvSpPr>
        <p:spPr>
          <a:xfrm>
            <a:off x="6630990" y="3398141"/>
            <a:ext cx="5561010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4000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Die komplizierten Zeichen</a:t>
            </a:r>
          </a:p>
        </p:txBody>
      </p:sp>
    </p:spTree>
    <p:extLst>
      <p:ext uri="{BB962C8B-B14F-4D97-AF65-F5344CB8AC3E}">
        <p14:creationId xmlns:p14="http://schemas.microsoft.com/office/powerpoint/2010/main" val="62524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3A12B69-D161-BBD6-C70D-D6FDEF8D2739}"/>
              </a:ext>
            </a:extLst>
          </p:cNvPr>
          <p:cNvSpPr txBox="1"/>
          <p:nvPr/>
        </p:nvSpPr>
        <p:spPr>
          <a:xfrm>
            <a:off x="371364" y="1474619"/>
            <a:ext cx="1144927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4800" dirty="0">
                <a:solidFill>
                  <a:srgbClr val="0070C0"/>
                </a:solidFill>
              </a:rPr>
              <a:t>Die chinesische Schrift sei </a:t>
            </a:r>
            <a:r>
              <a:rPr lang="de-AT" sz="4800" b="1" dirty="0">
                <a:solidFill>
                  <a:srgbClr val="0070C0"/>
                </a:solidFill>
              </a:rPr>
              <a:t>das komplizierteste System von Formen, </a:t>
            </a:r>
            <a:r>
              <a:rPr lang="de-AT" sz="4800" dirty="0">
                <a:solidFill>
                  <a:srgbClr val="0070C0"/>
                </a:solidFill>
              </a:rPr>
              <a:t>welches die Menschheit geschaffen habe...</a:t>
            </a:r>
          </a:p>
          <a:p>
            <a:r>
              <a:rPr lang="de-AT" sz="4000" dirty="0"/>
              <a:t>                       </a:t>
            </a:r>
            <a:r>
              <a:rPr lang="zh-CN" altLang="de-DE" sz="4000" dirty="0"/>
              <a:t>     </a:t>
            </a:r>
            <a:r>
              <a:rPr lang="de-DE" altLang="zh-CN" sz="3200" dirty="0"/>
              <a:t>——</a:t>
            </a:r>
            <a:r>
              <a:rPr lang="de-AT" sz="3200" dirty="0"/>
              <a:t>Lothar </a:t>
            </a:r>
            <a:r>
              <a:rPr lang="de-AT" sz="3200" dirty="0" err="1"/>
              <a:t>Ledderose</a:t>
            </a:r>
            <a:r>
              <a:rPr lang="de-AT" sz="3200" dirty="0"/>
              <a:t> , </a:t>
            </a:r>
          </a:p>
          <a:p>
            <a:r>
              <a:rPr lang="de-AT" sz="3200" dirty="0"/>
              <a:t>                               </a:t>
            </a:r>
            <a:r>
              <a:rPr lang="zh-CN" altLang="de-DE" sz="3200" dirty="0"/>
              <a:t>           </a:t>
            </a:r>
            <a:r>
              <a:rPr lang="de-AT" sz="3200" dirty="0"/>
              <a:t> Professor für Kunstgeschichte  </a:t>
            </a:r>
          </a:p>
          <a:p>
            <a:r>
              <a:rPr lang="de-AT" sz="3200" dirty="0"/>
              <a:t>                                   </a:t>
            </a:r>
            <a:r>
              <a:rPr lang="zh-CN" altLang="de-DE" sz="3200" dirty="0"/>
              <a:t>        </a:t>
            </a:r>
            <a:r>
              <a:rPr lang="de-AT" sz="3200" dirty="0"/>
              <a:t>Ostasiens in Heidelberg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90116189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Macintosh PowerPoint</Application>
  <PresentationFormat>Breitbild</PresentationFormat>
  <Paragraphs>98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Larissa</vt:lpstr>
      <vt:lpstr>PowerPoint-Präsentation</vt:lpstr>
      <vt:lpstr>PowerPoint-Präsentation</vt:lpstr>
      <vt:lpstr>PowerPoint-Präsentation</vt:lpstr>
      <vt:lpstr>PowerPoint-Präsentation</vt:lpstr>
      <vt:lpstr>       Chinesisch oder  Deutsch?</vt:lpstr>
      <vt:lpstr>Katze (Deutsch)      muur (Mongolisch) köttur(Isländisch)  koška (Russisch) felis (Lateinisch)     billī (Hindisch)    neko(Japanisch),    paka (Suaheli)   macska (Ungarisch)  pisica (Rumänisch) </vt:lpstr>
      <vt:lpstr>Katze (Deutsch)      muur (Mongolisch) köttur(Isländisch)  koška (Russisch) felis (Lateinisch)     billī (Hindisch)    neko(Japanisch),    paka (Suaheli)   macska (Ungarisch)  pisica (Rumänisch)  mao (Chinesisch)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Qiaoshan Ye</dc:creator>
  <cp:lastModifiedBy>Qiaoshan Ye</cp:lastModifiedBy>
  <cp:revision>16</cp:revision>
  <dcterms:modified xsi:type="dcterms:W3CDTF">2024-10-25T05:49:43Z</dcterms:modified>
</cp:coreProperties>
</file>