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2" r:id="rId5"/>
    <p:sldId id="270" r:id="rId6"/>
    <p:sldId id="271" r:id="rId7"/>
    <p:sldId id="272" r:id="rId8"/>
    <p:sldId id="273" r:id="rId9"/>
    <p:sldId id="275" r:id="rId10"/>
    <p:sldId id="277" r:id="rId11"/>
    <p:sldId id="279" r:id="rId12"/>
    <p:sldId id="281" r:id="rId13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C9B"/>
    <a:srgbClr val="116D6A"/>
    <a:srgbClr val="855874"/>
    <a:srgbClr val="EB525E"/>
    <a:srgbClr val="9FC964"/>
    <a:srgbClr val="434E4B"/>
    <a:srgbClr val="DDC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81DD59-1980-4D2B-91EF-6F19BE13C123}" v="30" dt="2024-11-05T10:31:13.638"/>
    <p1510:client id="{7621621D-BCCB-4712-AE96-3064BDEDE498}" v="141" dt="2024-11-05T19:34:39.05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301532-E5EF-47EF-8871-08AF1AA7FF52}" type="datetime1">
              <a:rPr lang="de-DE" smtClean="0"/>
              <a:t>05.11.2024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2B1F770-79C7-4162-BDFF-2E83DE0065B0}" type="datetime1">
              <a:rPr lang="de-DE" smtClean="0"/>
              <a:t>05.11.2024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79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/>
              <a:t>Master-Untertitelformat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177168-E55E-4963-AC1F-A8EA2D8F9E6D}" type="datetime1">
              <a:rPr lang="de-DE" smtClean="0"/>
              <a:t>05.11.2024</a:t>
            </a:fld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de-DE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de-DE" smtClean="0"/>
              <a:pPr rt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4B7EFE-BF4D-4A73-B803-4DD6A03DB75D}" type="datetime1">
              <a:rPr lang="de-DE" smtClean="0"/>
              <a:pPr/>
              <a:t>05.11.2024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20F83AF1-6A26-4059-AD4A-F82AFF34FDC9}" type="datetime1">
              <a:rPr lang="de-DE" smtClean="0"/>
              <a:t>05.11.2024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6C0FC3-E83A-475B-AAA2-93400C5101EA}" type="datetime1">
              <a:rPr lang="de-DE" smtClean="0"/>
              <a:t>05.11.2024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1B5720D-1144-46F9-958B-937E640A59DD}" type="datetime1">
              <a:rPr lang="de-DE" smtClean="0"/>
              <a:t>05.11.2024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de-DE" smtClean="0"/>
              <a:pPr rt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9691BA-025B-4B91-A22F-A671D5AE3F51}" type="datetime1">
              <a:rPr lang="de-DE" smtClean="0"/>
              <a:t>05.11.2024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A56B13-EA95-45F8-B833-F6B498A23AC3}" type="datetime1">
              <a:rPr lang="de-DE" smtClean="0"/>
              <a:t>05.11.2024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06DC63-8658-42DB-AB1C-60D19C649A18}" type="datetime1">
              <a:rPr lang="de-DE" smtClean="0"/>
              <a:t>05.11.2024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011CAD-4954-42CB-8973-D8C5BFCB739A}" type="datetime1">
              <a:rPr lang="de-DE" smtClean="0"/>
              <a:t>05.11.2024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Inhaltsplatzhalt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FE2B29-1C09-4C0A-B109-18ACE9669A79}" type="datetime1">
              <a:rPr lang="de-DE" smtClean="0"/>
              <a:pPr/>
              <a:t>05.11.2024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67C880-82E8-4D80-853B-63837EC24E77}" type="datetime1">
              <a:rPr lang="de-DE" smtClean="0"/>
              <a:t>05.11.2024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  <a:p>
            <a:pPr lvl="5" rtl="0"/>
            <a:r>
              <a:rPr lang="de-DE"/>
              <a:t>Sechste</a:t>
            </a:r>
          </a:p>
          <a:p>
            <a:pPr lvl="6" rtl="0"/>
            <a:r>
              <a:rPr lang="de-DE"/>
              <a:t>Siebte</a:t>
            </a:r>
          </a:p>
          <a:p>
            <a:pPr lvl="7" rtl="0"/>
            <a:r>
              <a:rPr lang="de-DE"/>
              <a:t>Achte</a:t>
            </a:r>
          </a:p>
          <a:p>
            <a:pPr lvl="8" rtl="0"/>
            <a:r>
              <a:rPr lang="de-DE"/>
              <a:t>Neunte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F189952-BD72-4FE4-8168-FF53CB064C99}" type="datetime1">
              <a:rPr lang="de-DE" smtClean="0"/>
              <a:t>05.11.2024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de-DE" smtClean="0"/>
              <a:pPr rt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3.svg"/><Relationship Id="rId7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3.svg"/><Relationship Id="rId7" Type="http://schemas.openxmlformats.org/officeDocument/2006/relationships/image" Target="../media/image2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2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75199" y="1660550"/>
            <a:ext cx="8500062" cy="2457908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Mensch.</a:t>
            </a:r>
            <a:br>
              <a:rPr lang="de-DE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Natur. </a:t>
            </a:r>
            <a:br>
              <a:rPr lang="de-DE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 Technik. </a:t>
            </a:r>
            <a:endParaRPr lang="de-DE" sz="239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 anchor="ctr" anchorCtr="0"/>
          <a:lstStyle/>
          <a:p>
            <a:r>
              <a:rPr lang="de-DE" dirty="0"/>
              <a:t>Naturwissenschaftliches Modul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682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E496D-1375-448C-BA61-6ABD3AE6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6" y="479545"/>
            <a:ext cx="9628632" cy="1362113"/>
          </a:xfrm>
        </p:spPr>
        <p:txBody>
          <a:bodyPr>
            <a:normAutofit/>
          </a:bodyPr>
          <a:lstStyle/>
          <a:p>
            <a:r>
              <a:rPr lang="de-DE" sz="3600" b="1"/>
              <a:t>Mensch. Natur. Technik. </a:t>
            </a:r>
            <a:endParaRPr lang="de-AT" sz="3600" b="1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78E13D-C315-47A2-A480-C25036F18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2230031"/>
            <a:ext cx="9628632" cy="353617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e-DE" sz="2800" dirty="0"/>
              <a:t>Du hast </a:t>
            </a:r>
            <a:r>
              <a:rPr lang="de-DE" sz="2800" b="1" dirty="0"/>
              <a:t>Freude</a:t>
            </a:r>
            <a:r>
              <a:rPr lang="de-DE" sz="2800" dirty="0"/>
              <a:t> am Beobachten, Experimentieren und Entdecken?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e-DE" sz="2800" b="1" dirty="0"/>
              <a:t>Neugierde</a:t>
            </a:r>
            <a:r>
              <a:rPr lang="de-DE" sz="2800" dirty="0"/>
              <a:t> und </a:t>
            </a:r>
            <a:r>
              <a:rPr lang="de-DE" sz="2800" b="1" dirty="0"/>
              <a:t>Interesse</a:t>
            </a:r>
            <a:r>
              <a:rPr lang="de-DE" sz="2800" dirty="0"/>
              <a:t> an naturwissenschaftlichen Phänomenen?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de-DE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endParaRPr lang="de-DE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Grafik 4" descr="Ein Papierflieger in der Luft">
            <a:extLst>
              <a:ext uri="{FF2B5EF4-FFF2-40B4-BE49-F238E27FC236}">
                <a16:creationId xmlns:a16="http://schemas.microsoft.com/office/drawing/2014/main" id="{901160E0-20C0-4BF3-9373-1D235802F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7052" y="1058536"/>
            <a:ext cx="2247943" cy="2276474"/>
          </a:xfrm>
          <a:prstGeom prst="rect">
            <a:avLst/>
          </a:prstGeom>
        </p:spPr>
      </p:pic>
      <p:pic>
        <p:nvPicPr>
          <p:cNvPr id="7" name="Grafik 6" descr="Ein roter Panda entspannt sich auf einem Zweig">
            <a:extLst>
              <a:ext uri="{FF2B5EF4-FFF2-40B4-BE49-F238E27FC236}">
                <a16:creationId xmlns:a16="http://schemas.microsoft.com/office/drawing/2014/main" id="{1BCEF0FA-A59F-43E1-AF3A-146483C2A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96484" y="4559161"/>
            <a:ext cx="2004022" cy="200402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4BA916F-29D8-F0DA-613D-D1029A4D8A5A}"/>
              </a:ext>
            </a:extLst>
          </p:cNvPr>
          <p:cNvSpPr txBox="1"/>
          <p:nvPr/>
        </p:nvSpPr>
        <p:spPr>
          <a:xfrm>
            <a:off x="1479625" y="3849461"/>
            <a:ext cx="31380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de-de"/>
            </a:defPPr>
            <a:lvl1pPr>
              <a:defRPr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de-DE" sz="2600" dirty="0">
                <a:latin typeface="+mn-lt"/>
                <a:ea typeface="+mn-ea"/>
                <a:cs typeface="+mn-cs"/>
              </a:rPr>
              <a:t>Was dich erwartet:</a:t>
            </a:r>
          </a:p>
          <a:p>
            <a:endParaRPr lang="de-DE" sz="2600" dirty="0">
              <a:latin typeface="+mn-lt"/>
              <a:ea typeface="+mn-ea"/>
              <a:cs typeface="+mn-cs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2600" dirty="0">
                <a:latin typeface="+mn-lt"/>
                <a:ea typeface="+mn-ea"/>
                <a:cs typeface="+mn-cs"/>
              </a:rPr>
              <a:t>Vertiefen …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2600" dirty="0">
                <a:latin typeface="+mn-lt"/>
                <a:ea typeface="+mn-ea"/>
                <a:cs typeface="+mn-cs"/>
              </a:rPr>
              <a:t>Einüben …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2600" dirty="0">
                <a:latin typeface="+mn-lt"/>
                <a:ea typeface="+mn-ea"/>
                <a:cs typeface="+mn-cs"/>
              </a:rPr>
              <a:t>Erweitern …</a:t>
            </a:r>
            <a:endParaRPr lang="de-AT" sz="26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897446-42A0-FEFD-E4EA-F314AE46DA27}"/>
              </a:ext>
            </a:extLst>
          </p:cNvPr>
          <p:cNvSpPr txBox="1"/>
          <p:nvPr/>
        </p:nvSpPr>
        <p:spPr>
          <a:xfrm>
            <a:off x="4274050" y="4914504"/>
            <a:ext cx="5345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von konkreten Inhalten aus dem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naturwissenschaftlichen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Bereich.</a:t>
            </a:r>
          </a:p>
        </p:txBody>
      </p:sp>
    </p:spTree>
    <p:extLst>
      <p:ext uri="{BB962C8B-B14F-4D97-AF65-F5344CB8AC3E}">
        <p14:creationId xmlns:p14="http://schemas.microsoft.com/office/powerpoint/2010/main" val="35691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Radioteleskop unter einem sternenklaren Nachthimmel">
            <a:extLst>
              <a:ext uri="{FF2B5EF4-FFF2-40B4-BE49-F238E27FC236}">
                <a16:creationId xmlns:a16="http://schemas.microsoft.com/office/drawing/2014/main" id="{2EDF845F-666C-4A56-87FC-742595A21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89" y="2765981"/>
            <a:ext cx="3791046" cy="2347190"/>
          </a:xfrm>
          <a:prstGeom prst="rect">
            <a:avLst/>
          </a:prstGeom>
        </p:spPr>
      </p:pic>
      <p:pic>
        <p:nvPicPr>
          <p:cNvPr id="20" name="Grafik 19" descr="Eine Nahaufnahme grüner Blätter in der Natur">
            <a:extLst>
              <a:ext uri="{FF2B5EF4-FFF2-40B4-BE49-F238E27FC236}">
                <a16:creationId xmlns:a16="http://schemas.microsoft.com/office/drawing/2014/main" id="{F44B31EF-63B1-4F0A-960D-C34D34420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87" y="2742457"/>
            <a:ext cx="3554336" cy="2370714"/>
          </a:xfrm>
          <a:prstGeom prst="rect">
            <a:avLst/>
          </a:prstGeom>
        </p:spPr>
      </p:pic>
      <p:pic>
        <p:nvPicPr>
          <p:cNvPr id="24" name="Grafik 23" descr="Wissenschaftler, der Lösung in Glaswaren im Labor hält mit Regenbogenüberlagerung">
            <a:extLst>
              <a:ext uri="{FF2B5EF4-FFF2-40B4-BE49-F238E27FC236}">
                <a16:creationId xmlns:a16="http://schemas.microsoft.com/office/drawing/2014/main" id="{FE546D0F-13C7-4379-8FDC-9ED792941A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806" y="2759811"/>
            <a:ext cx="3554337" cy="23533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FE496D-1375-448C-BA61-6ABD3AE6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/>
              <a:t>Mensch. Natur. Technik. </a:t>
            </a:r>
            <a:endParaRPr lang="de-AT" sz="360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6EABC21-0D11-41EE-823C-ABD62D92E612}"/>
              </a:ext>
            </a:extLst>
          </p:cNvPr>
          <p:cNvGrpSpPr/>
          <p:nvPr/>
        </p:nvGrpSpPr>
        <p:grpSpPr>
          <a:xfrm>
            <a:off x="497296" y="2110706"/>
            <a:ext cx="3222832" cy="720000"/>
            <a:chOff x="54818" y="2746269"/>
            <a:chExt cx="3222832" cy="7200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EC78BE48-B190-4384-AD48-943A26E7555C}"/>
                </a:ext>
              </a:extLst>
            </p:cNvPr>
            <p:cNvSpPr/>
            <p:nvPr/>
          </p:nvSpPr>
          <p:spPr>
            <a:xfrm>
              <a:off x="54818" y="2746269"/>
              <a:ext cx="322283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83F4ED8-2FCA-4BAB-BB22-7068EBB7A402}"/>
                </a:ext>
              </a:extLst>
            </p:cNvPr>
            <p:cNvSpPr txBox="1"/>
            <p:nvPr/>
          </p:nvSpPr>
          <p:spPr>
            <a:xfrm>
              <a:off x="54818" y="2746269"/>
              <a:ext cx="322283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600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200" kern="1200" noProof="0">
                  <a:solidFill>
                    <a:srgbClr val="2F6C9B"/>
                  </a:solidFill>
                </a:rPr>
                <a:t>6. Klasse	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36DD9B5-C15A-4235-8C82-5C6FE1A0901E}"/>
              </a:ext>
            </a:extLst>
          </p:cNvPr>
          <p:cNvGrpSpPr/>
          <p:nvPr/>
        </p:nvGrpSpPr>
        <p:grpSpPr>
          <a:xfrm>
            <a:off x="4474833" y="2110706"/>
            <a:ext cx="3279174" cy="729615"/>
            <a:chOff x="3785304" y="2746269"/>
            <a:chExt cx="3279174" cy="729615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EF3E928E-7629-44DF-8D11-C69571F860E5}"/>
                </a:ext>
              </a:extLst>
            </p:cNvPr>
            <p:cNvSpPr/>
            <p:nvPr/>
          </p:nvSpPr>
          <p:spPr>
            <a:xfrm>
              <a:off x="3841646" y="2746269"/>
              <a:ext cx="322283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A90E94EB-D4BE-4BF6-BDCC-149A2037E2F1}"/>
                </a:ext>
              </a:extLst>
            </p:cNvPr>
            <p:cNvSpPr txBox="1"/>
            <p:nvPr/>
          </p:nvSpPr>
          <p:spPr>
            <a:xfrm>
              <a:off x="3785304" y="2755884"/>
              <a:ext cx="322283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600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200" kern="1200" noProof="0">
                  <a:solidFill>
                    <a:srgbClr val="116D6A"/>
                  </a:solidFill>
                </a:rPr>
                <a:t>7. Klasse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C7BCAEB-1AB9-4230-A755-E968F9E1E974}"/>
              </a:ext>
            </a:extLst>
          </p:cNvPr>
          <p:cNvGrpSpPr/>
          <p:nvPr/>
        </p:nvGrpSpPr>
        <p:grpSpPr>
          <a:xfrm>
            <a:off x="8326230" y="2110706"/>
            <a:ext cx="3521160" cy="771207"/>
            <a:chOff x="7628474" y="2695062"/>
            <a:chExt cx="3521160" cy="771207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9C33EEA-1170-4F33-989E-524B94952D0E}"/>
                </a:ext>
              </a:extLst>
            </p:cNvPr>
            <p:cNvSpPr/>
            <p:nvPr/>
          </p:nvSpPr>
          <p:spPr>
            <a:xfrm>
              <a:off x="7628474" y="2746269"/>
              <a:ext cx="322283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1E660690-BEE3-426B-AF89-2F708A8EFD9B}"/>
                </a:ext>
              </a:extLst>
            </p:cNvPr>
            <p:cNvSpPr txBox="1"/>
            <p:nvPr/>
          </p:nvSpPr>
          <p:spPr>
            <a:xfrm>
              <a:off x="7926802" y="2695062"/>
              <a:ext cx="322283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600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200" kern="1200" noProof="0">
                  <a:solidFill>
                    <a:srgbClr val="855874"/>
                  </a:solidFill>
                </a:rPr>
                <a:t>8. Klasse</a:t>
              </a:r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FB12F8D9-76AA-40AF-AB33-08AE6DA01DB4}"/>
              </a:ext>
            </a:extLst>
          </p:cNvPr>
          <p:cNvSpPr txBox="1"/>
          <p:nvPr/>
        </p:nvSpPr>
        <p:spPr>
          <a:xfrm>
            <a:off x="497296" y="5562264"/>
            <a:ext cx="3222832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1600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kern="1200" noProof="0">
                <a:solidFill>
                  <a:srgbClr val="2F6C9B"/>
                </a:solidFill>
                <a:latin typeface="+mj-lt"/>
              </a:rPr>
              <a:t>Mag. Daniel Schwendinger</a:t>
            </a:r>
          </a:p>
          <a:p>
            <a:pPr marL="0" lvl="0" indent="0" algn="ctr" defTabSz="1600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>
                <a:solidFill>
                  <a:srgbClr val="2F6C9B"/>
                </a:solidFill>
                <a:latin typeface="+mj-lt"/>
              </a:rPr>
              <a:t>Mag.</a:t>
            </a:r>
            <a:r>
              <a:rPr lang="de-DE">
                <a:solidFill>
                  <a:srgbClr val="2F6C9B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Evelyn Mitterbacher</a:t>
            </a:r>
            <a:endParaRPr lang="de-DE" kern="1200" noProof="0">
              <a:solidFill>
                <a:srgbClr val="2F6C9B"/>
              </a:solidFill>
              <a:latin typeface="+mj-lt"/>
              <a:cs typeface="Times New Roman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E089685-B2C8-4136-B74B-7077467B9A32}"/>
              </a:ext>
            </a:extLst>
          </p:cNvPr>
          <p:cNvSpPr txBox="1"/>
          <p:nvPr/>
        </p:nvSpPr>
        <p:spPr>
          <a:xfrm>
            <a:off x="4605239" y="5562264"/>
            <a:ext cx="3222832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algn="ctr" defTabSz="1600200">
              <a:spcBef>
                <a:spcPct val="0"/>
              </a:spcBef>
              <a:spcAft>
                <a:spcPct val="35000"/>
              </a:spcAft>
            </a:pPr>
            <a:r>
              <a:rPr lang="de-DE">
                <a:solidFill>
                  <a:srgbClr val="116D6A"/>
                </a:solidFill>
                <a:latin typeface="+mj-lt"/>
              </a:rPr>
              <a:t>Mag. Valeria Rauter</a:t>
            </a:r>
            <a:endParaRPr lang="de-AT">
              <a:solidFill>
                <a:srgbClr val="116D6A"/>
              </a:solidFill>
              <a:latin typeface="+mj-lt"/>
            </a:endParaRPr>
          </a:p>
          <a:p>
            <a:pPr marL="0" lvl="0" indent="0" algn="ctr" defTabSz="1600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>
                <a:solidFill>
                  <a:srgbClr val="116D6A"/>
                </a:solidFill>
                <a:latin typeface="+mj-lt"/>
              </a:rPr>
              <a:t>Mag. Ulrike Matiz</a:t>
            </a:r>
            <a:endParaRPr lang="de-DE">
              <a:solidFill>
                <a:srgbClr val="116D6A"/>
              </a:solidFill>
              <a:latin typeface="+mj-lt"/>
              <a:ea typeface="Calibri"/>
              <a:cs typeface="Calibri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4EA0082-D4ED-4E1D-A23A-2BEE6299268D}"/>
              </a:ext>
            </a:extLst>
          </p:cNvPr>
          <p:cNvSpPr txBox="1"/>
          <p:nvPr/>
        </p:nvSpPr>
        <p:spPr>
          <a:xfrm>
            <a:off x="8624558" y="5562264"/>
            <a:ext cx="3222832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1600200"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rgbClr val="855874"/>
                </a:solidFill>
                <a:latin typeface="+mj-lt"/>
              </a:rPr>
              <a:t>Mag. Johanna Deutschmann (?)</a:t>
            </a:r>
            <a:endParaRPr lang="de-AT" dirty="0">
              <a:solidFill>
                <a:srgbClr val="855874"/>
              </a:solidFill>
              <a:latin typeface="+mj-lt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078CAE2-AAFB-4EBB-8C32-389D4D8A955A}"/>
              </a:ext>
            </a:extLst>
          </p:cNvPr>
          <p:cNvSpPr txBox="1"/>
          <p:nvPr/>
        </p:nvSpPr>
        <p:spPr>
          <a:xfrm>
            <a:off x="517177" y="4132771"/>
            <a:ext cx="839384" cy="369332"/>
          </a:xfrm>
          <a:prstGeom prst="rect">
            <a:avLst/>
          </a:prstGeom>
          <a:solidFill>
            <a:schemeClr val="tx1">
              <a:alpha val="33000"/>
            </a:schemeClr>
          </a:solidFill>
        </p:spPr>
        <p:txBody>
          <a:bodyPr wrap="square" anchor="ctr" anchorCtr="1">
            <a:spAutoFit/>
          </a:bodyPr>
          <a:lstStyle/>
          <a:p>
            <a:pPr algn="r"/>
            <a:r>
              <a:rPr lang="de-DE" kern="1200" noProof="0">
                <a:solidFill>
                  <a:schemeClr val="bg2"/>
                </a:solidFill>
                <a:latin typeface="+mj-lt"/>
              </a:rPr>
              <a:t>Physik</a:t>
            </a:r>
            <a:endParaRPr lang="de-AT">
              <a:solidFill>
                <a:schemeClr val="bg2"/>
              </a:solidFill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80B8726C-4E13-4D2F-AF1C-8420C5758D46}"/>
              </a:ext>
            </a:extLst>
          </p:cNvPr>
          <p:cNvSpPr txBox="1"/>
          <p:nvPr/>
        </p:nvSpPr>
        <p:spPr>
          <a:xfrm>
            <a:off x="5080642" y="3179689"/>
            <a:ext cx="939768" cy="369332"/>
          </a:xfrm>
          <a:prstGeom prst="rect">
            <a:avLst/>
          </a:prstGeom>
          <a:solidFill>
            <a:schemeClr val="tx1">
              <a:alpha val="33000"/>
            </a:schemeClr>
          </a:solidFill>
        </p:spPr>
        <p:txBody>
          <a:bodyPr wrap="square" anchor="ctr" anchorCtr="1">
            <a:spAutoFit/>
          </a:bodyPr>
          <a:lstStyle/>
          <a:p>
            <a:pPr algn="r"/>
            <a:r>
              <a:rPr lang="de-DE" kern="1200" noProof="0">
                <a:solidFill>
                  <a:schemeClr val="bg2"/>
                </a:solidFill>
                <a:latin typeface="+mj-lt"/>
              </a:rPr>
              <a:t>Biologie</a:t>
            </a:r>
            <a:endParaRPr lang="de-AT">
              <a:solidFill>
                <a:schemeClr val="bg2"/>
              </a:solidFill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3D689802-599A-4C6A-8E23-7337D13A1200}"/>
              </a:ext>
            </a:extLst>
          </p:cNvPr>
          <p:cNvSpPr txBox="1"/>
          <p:nvPr/>
        </p:nvSpPr>
        <p:spPr>
          <a:xfrm>
            <a:off x="10507301" y="4317437"/>
            <a:ext cx="955617" cy="369332"/>
          </a:xfrm>
          <a:prstGeom prst="rect">
            <a:avLst/>
          </a:prstGeom>
          <a:solidFill>
            <a:schemeClr val="tx1">
              <a:alpha val="33000"/>
            </a:schemeClr>
          </a:solidFill>
        </p:spPr>
        <p:txBody>
          <a:bodyPr wrap="square" anchor="ctr" anchorCtr="1">
            <a:spAutoFit/>
          </a:bodyPr>
          <a:lstStyle/>
          <a:p>
            <a:pPr algn="r"/>
            <a:r>
              <a:rPr lang="de-DE" kern="1200" noProof="0">
                <a:solidFill>
                  <a:schemeClr val="bg2"/>
                </a:solidFill>
                <a:latin typeface="+mj-lt"/>
              </a:rPr>
              <a:t>Chemie</a:t>
            </a:r>
            <a:endParaRPr lang="de-AT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8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E496D-1375-448C-BA61-6ABD3AE6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/>
              <a:t>Mensch. Natur. Technik. </a:t>
            </a:r>
            <a:endParaRPr lang="de-AT" sz="360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B12F8D9-76AA-40AF-AB33-08AE6DA01DB4}"/>
              </a:ext>
            </a:extLst>
          </p:cNvPr>
          <p:cNvSpPr txBox="1"/>
          <p:nvPr/>
        </p:nvSpPr>
        <p:spPr>
          <a:xfrm>
            <a:off x="543705" y="5174153"/>
            <a:ext cx="3222832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ctr" anchorCtr="1">
            <a:noAutofit/>
          </a:bodyPr>
          <a:lstStyle/>
          <a:p>
            <a:pPr lvl="0" algn="ctr" defTabSz="1600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noProof="0" dirty="0">
                <a:solidFill>
                  <a:srgbClr val="2F6C9B"/>
                </a:solidFill>
                <a:latin typeface="+mj-lt"/>
              </a:rPr>
              <a:t>1. Semester</a:t>
            </a:r>
          </a:p>
          <a:p>
            <a:pPr lvl="0" algn="ctr" defTabSz="1600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kern="1200" noProof="0" dirty="0">
                <a:solidFill>
                  <a:srgbClr val="2F6C9B"/>
                </a:solidFill>
                <a:latin typeface="+mj-lt"/>
              </a:rPr>
              <a:t>Mag. Daniel Schwendinger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BE0246D-E626-4AB5-9783-BE875AA80D0D}"/>
              </a:ext>
            </a:extLst>
          </p:cNvPr>
          <p:cNvSpPr txBox="1"/>
          <p:nvPr/>
        </p:nvSpPr>
        <p:spPr>
          <a:xfrm>
            <a:off x="4605918" y="2418012"/>
            <a:ext cx="6874631" cy="21544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2600" dirty="0"/>
              <a:t>Der Mensch - ein fragendes, forschendes Wesen</a:t>
            </a:r>
            <a:endParaRPr lang="de-AT" sz="2600" dirty="0"/>
          </a:p>
          <a:p>
            <a:pPr marL="457200" indent="-457200">
              <a:spcAft>
                <a:spcPts val="18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2600" dirty="0"/>
              <a:t>Was charakterisiert (Natur-)Wissenschaft?</a:t>
            </a:r>
          </a:p>
          <a:p>
            <a:pPr marL="457200" indent="-457200">
              <a:spcAft>
                <a:spcPts val="18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2600" dirty="0"/>
              <a:t>Naturwissenschaftliches Arbeiten konkret</a:t>
            </a:r>
          </a:p>
        </p:txBody>
      </p:sp>
      <p:pic>
        <p:nvPicPr>
          <p:cNvPr id="17" name="Grafik 16" descr="Gedanken mit einfarbiger Füllung">
            <a:extLst>
              <a:ext uri="{FF2B5EF4-FFF2-40B4-BE49-F238E27FC236}">
                <a16:creationId xmlns:a16="http://schemas.microsoft.com/office/drawing/2014/main" id="{DC079C17-F665-405B-9009-C56D0D5FD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35744" y="2603899"/>
            <a:ext cx="825101" cy="825101"/>
          </a:xfrm>
          <a:prstGeom prst="rect">
            <a:avLst/>
          </a:prstGeom>
        </p:spPr>
      </p:pic>
      <p:sp>
        <p:nvSpPr>
          <p:cNvPr id="50" name="Textfeld 49">
            <a:extLst>
              <a:ext uri="{FF2B5EF4-FFF2-40B4-BE49-F238E27FC236}">
                <a16:creationId xmlns:a16="http://schemas.microsoft.com/office/drawing/2014/main" id="{A7270A1C-BD4D-45BD-B776-FD24E39124CA}"/>
              </a:ext>
            </a:extLst>
          </p:cNvPr>
          <p:cNvSpPr txBox="1"/>
          <p:nvPr/>
        </p:nvSpPr>
        <p:spPr>
          <a:xfrm>
            <a:off x="7439559" y="1215476"/>
            <a:ext cx="4522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2400">
                <a:solidFill>
                  <a:srgbClr val="DDC237"/>
                </a:solidFill>
                <a:latin typeface="+mj-lt"/>
                <a:ea typeface="+mj-ea"/>
                <a:cs typeface="+mj-cs"/>
              </a:rPr>
              <a:t>Vom Staunen zum Forschen</a:t>
            </a:r>
            <a:endParaRPr lang="de-AT" sz="2400">
              <a:solidFill>
                <a:srgbClr val="DDC23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DF64D20C-CC2F-4388-ABAE-C7390DBE8F2C}"/>
              </a:ext>
            </a:extLst>
          </p:cNvPr>
          <p:cNvSpPr txBox="1"/>
          <p:nvPr/>
        </p:nvSpPr>
        <p:spPr>
          <a:xfrm>
            <a:off x="543705" y="2045981"/>
            <a:ext cx="3222832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ctr" anchorCtr="1">
            <a:noAutofit/>
          </a:bodyPr>
          <a:lstStyle/>
          <a:p>
            <a:pPr marL="0" lvl="0" indent="0" algn="ctr" defTabSz="1600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3200" kern="1200" noProof="0" dirty="0">
                <a:solidFill>
                  <a:srgbClr val="2F6C9B"/>
                </a:solidFill>
              </a:rPr>
              <a:t>6. Klasse	</a:t>
            </a:r>
          </a:p>
        </p:txBody>
      </p:sp>
      <p:pic>
        <p:nvPicPr>
          <p:cNvPr id="3" name="Picture 4" descr="Workshop in Erfurt">
            <a:extLst>
              <a:ext uri="{FF2B5EF4-FFF2-40B4-BE49-F238E27FC236}">
                <a16:creationId xmlns:a16="http://schemas.microsoft.com/office/drawing/2014/main" id="{6C03B2C5-2D3C-C18A-31F7-E4305A0AA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3"/>
          <a:stretch/>
        </p:blipFill>
        <p:spPr bwMode="auto">
          <a:xfrm>
            <a:off x="497295" y="2765980"/>
            <a:ext cx="3528000" cy="211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feld 51">
            <a:extLst>
              <a:ext uri="{FF2B5EF4-FFF2-40B4-BE49-F238E27FC236}">
                <a16:creationId xmlns:a16="http://schemas.microsoft.com/office/drawing/2014/main" id="{43CE34E2-8BB1-4BA5-8D5B-3EA5D0B1F771}"/>
              </a:ext>
            </a:extLst>
          </p:cNvPr>
          <p:cNvSpPr txBox="1"/>
          <p:nvPr/>
        </p:nvSpPr>
        <p:spPr>
          <a:xfrm>
            <a:off x="2924787" y="2052983"/>
            <a:ext cx="1422373" cy="584775"/>
          </a:xfrm>
          <a:prstGeom prst="rect">
            <a:avLst/>
          </a:prstGeom>
          <a:solidFill>
            <a:schemeClr val="tx1">
              <a:alpha val="33000"/>
            </a:schemeClr>
          </a:solidFill>
        </p:spPr>
        <p:txBody>
          <a:bodyPr wrap="square" anchor="ctr" anchorCtr="1">
            <a:spAutoFit/>
          </a:bodyPr>
          <a:lstStyle/>
          <a:p>
            <a:pPr algn="r"/>
            <a:r>
              <a:rPr lang="de-DE" sz="3200" dirty="0">
                <a:solidFill>
                  <a:schemeClr val="bg2"/>
                </a:solidFill>
                <a:latin typeface="+mj-lt"/>
              </a:rPr>
              <a:t>Physik</a:t>
            </a:r>
            <a:endParaRPr lang="de-AT" sz="3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CDA75BF-F429-FDA8-29D9-AA84F975385D}"/>
              </a:ext>
            </a:extLst>
          </p:cNvPr>
          <p:cNvSpPr txBox="1"/>
          <p:nvPr/>
        </p:nvSpPr>
        <p:spPr>
          <a:xfrm>
            <a:off x="8354512" y="6391657"/>
            <a:ext cx="35638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b="0" i="1" dirty="0">
                <a:solidFill>
                  <a:srgbClr val="5E5E5E"/>
                </a:solidFill>
                <a:effectLst/>
                <a:latin typeface="bundessansweb"/>
              </a:rPr>
              <a:t>Der Nobelpreisträger Peter Higgs im Forschungszentrum CERN.© CERN</a:t>
            </a:r>
            <a:endParaRPr lang="de-AT" sz="900" dirty="0"/>
          </a:p>
        </p:txBody>
      </p:sp>
      <p:pic>
        <p:nvPicPr>
          <p:cNvPr id="6" name="Picture 2" descr="Peter Higgs im CERN">
            <a:extLst>
              <a:ext uri="{FF2B5EF4-FFF2-40B4-BE49-F238E27FC236}">
                <a16:creationId xmlns:a16="http://schemas.microsoft.com/office/drawing/2014/main" id="{459AF303-0BD2-1495-12E5-5940DBA5E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4" y="4723763"/>
            <a:ext cx="2880000" cy="162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5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E496D-1375-448C-BA61-6ABD3AE6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/>
              <a:t>Mensch. Natur. Technik. </a:t>
            </a:r>
            <a:endParaRPr lang="de-AT" sz="360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78BE48-B190-4384-AD48-943A26E7555C}"/>
              </a:ext>
            </a:extLst>
          </p:cNvPr>
          <p:cNvSpPr/>
          <p:nvPr/>
        </p:nvSpPr>
        <p:spPr>
          <a:xfrm>
            <a:off x="497296" y="2000981"/>
            <a:ext cx="3222832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AT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B12F8D9-76AA-40AF-AB33-08AE6DA01DB4}"/>
              </a:ext>
            </a:extLst>
          </p:cNvPr>
          <p:cNvSpPr txBox="1"/>
          <p:nvPr/>
        </p:nvSpPr>
        <p:spPr>
          <a:xfrm>
            <a:off x="497296" y="5562264"/>
            <a:ext cx="3222832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ctr" anchorCtr="1">
            <a:noAutofit/>
          </a:bodyPr>
          <a:lstStyle/>
          <a:p>
            <a:pPr lvl="0" algn="ctr" defTabSz="1600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>
                <a:solidFill>
                  <a:srgbClr val="2F6C9B"/>
                </a:solidFill>
                <a:latin typeface="+mj-lt"/>
              </a:rPr>
              <a:t>2.</a:t>
            </a:r>
            <a:r>
              <a:rPr lang="de-DE" b="1" kern="1200" noProof="0">
                <a:solidFill>
                  <a:srgbClr val="2F6C9B"/>
                </a:solidFill>
                <a:latin typeface="+mj-lt"/>
              </a:rPr>
              <a:t> Semester</a:t>
            </a:r>
          </a:p>
          <a:p>
            <a:pPr algn="ctr" defTabSz="1600200">
              <a:spcBef>
                <a:spcPct val="0"/>
              </a:spcBef>
              <a:spcAft>
                <a:spcPct val="35000"/>
              </a:spcAft>
            </a:pPr>
            <a:r>
              <a:rPr lang="de-DE" kern="1200" noProof="0">
                <a:solidFill>
                  <a:srgbClr val="2F6C9B"/>
                </a:solidFill>
                <a:latin typeface="+mj-lt"/>
              </a:rPr>
              <a:t>Mag</a:t>
            </a:r>
            <a:r>
              <a:rPr lang="de-DE">
                <a:solidFill>
                  <a:srgbClr val="2F6C9B"/>
                </a:solidFill>
                <a:latin typeface="+mj-lt"/>
              </a:rPr>
              <a:t>.</a:t>
            </a:r>
            <a:r>
              <a:rPr lang="de-DE">
                <a:solidFill>
                  <a:srgbClr val="2F6C9B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Evelyn Mitterbacher</a:t>
            </a:r>
            <a:endParaRPr lang="de-DE" kern="1200" noProof="0">
              <a:solidFill>
                <a:srgbClr val="2F6C9B"/>
              </a:solidFill>
              <a:latin typeface="+mj-lt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BE0246D-E626-4AB5-9783-BE875AA80D0D}"/>
              </a:ext>
            </a:extLst>
          </p:cNvPr>
          <p:cNvSpPr txBox="1"/>
          <p:nvPr/>
        </p:nvSpPr>
        <p:spPr>
          <a:xfrm>
            <a:off x="4523874" y="2426274"/>
            <a:ext cx="7170830" cy="26622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rtl="0">
              <a:defRPr lang="de-de"/>
            </a:defPPr>
            <a:lvl1pPr>
              <a:spcBef>
                <a:spcPts val="400"/>
              </a:spcBef>
              <a:spcAft>
                <a:spcPts val="400"/>
              </a:spcAft>
              <a:defRPr sz="2600" b="1">
                <a:solidFill>
                  <a:srgbClr val="434E4B"/>
                </a:solidFill>
                <a:latin typeface="+mj-lt"/>
                <a:cs typeface="Arial"/>
              </a:defRPr>
            </a:lvl1pPr>
          </a:lstStyle>
          <a:p>
            <a:pPr marL="457200" indent="-457200">
              <a:spcBef>
                <a:spcPts val="0"/>
              </a:spcBef>
              <a:spcAft>
                <a:spcPts val="18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b="0" dirty="0">
                <a:solidFill>
                  <a:schemeClr val="tx1"/>
                </a:solidFill>
                <a:latin typeface="+mn-lt"/>
                <a:cs typeface="+mn-cs"/>
              </a:rPr>
              <a:t>Experimente</a:t>
            </a:r>
            <a:endParaRPr lang="de-AT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b="0" dirty="0">
                <a:solidFill>
                  <a:schemeClr val="tx1"/>
                </a:solidFill>
                <a:latin typeface="+mn-lt"/>
                <a:cs typeface="+mn-cs"/>
              </a:rPr>
              <a:t>Exkursion zu einem Unternehmen bspw. der Halbleiterindustrie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b="0" dirty="0">
                <a:solidFill>
                  <a:schemeClr val="tx1"/>
                </a:solidFill>
                <a:latin typeface="+mn-lt"/>
                <a:cs typeface="+mn-cs"/>
              </a:rPr>
              <a:t>Besuch eines Technik-Labors</a:t>
            </a:r>
            <a:endParaRPr lang="de-AT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/>
            <a:endParaRPr lang="de-AT" dirty="0"/>
          </a:p>
        </p:txBody>
      </p:sp>
      <p:pic>
        <p:nvPicPr>
          <p:cNvPr id="7" name="Grafik 6" descr="Quadcopter mit einfarbiger Füllung">
            <a:extLst>
              <a:ext uri="{FF2B5EF4-FFF2-40B4-BE49-F238E27FC236}">
                <a16:creationId xmlns:a16="http://schemas.microsoft.com/office/drawing/2014/main" id="{3088005C-94DB-46F1-8AFE-FD5F5D622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8015" y="2948693"/>
            <a:ext cx="736032" cy="73603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E7BC17C5-A1DC-447F-A508-8EC61952B8A1}"/>
              </a:ext>
            </a:extLst>
          </p:cNvPr>
          <p:cNvSpPr txBox="1"/>
          <p:nvPr/>
        </p:nvSpPr>
        <p:spPr>
          <a:xfrm>
            <a:off x="7439559" y="1215476"/>
            <a:ext cx="4522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2400">
                <a:solidFill>
                  <a:srgbClr val="DDC237"/>
                </a:solidFill>
                <a:latin typeface="+mj-lt"/>
                <a:ea typeface="+mj-ea"/>
                <a:cs typeface="+mj-cs"/>
              </a:rPr>
              <a:t>Vom Experiment zur Erkenntnis</a:t>
            </a:r>
            <a:endParaRPr lang="de-AT" sz="2400">
              <a:solidFill>
                <a:srgbClr val="DDC23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9284E85-875E-4A28-9298-BC96FC4278FC}"/>
              </a:ext>
            </a:extLst>
          </p:cNvPr>
          <p:cNvSpPr txBox="1"/>
          <p:nvPr/>
        </p:nvSpPr>
        <p:spPr>
          <a:xfrm>
            <a:off x="543705" y="2045981"/>
            <a:ext cx="3222832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ctr" anchorCtr="1">
            <a:noAutofit/>
          </a:bodyPr>
          <a:lstStyle/>
          <a:p>
            <a:pPr marL="0" lvl="0" indent="0" algn="ctr" defTabSz="1600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3200" kern="1200" noProof="0" dirty="0">
                <a:solidFill>
                  <a:srgbClr val="2F6C9B"/>
                </a:solidFill>
              </a:rPr>
              <a:t>6. Klasse	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B8C60EB-63F3-94D1-8CED-564815C68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0" y="2720981"/>
            <a:ext cx="3528000" cy="264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Person, Finger, Nagel, Daumen enthält.&#10;&#10;Automatisch generierte Beschreibung">
            <a:extLst>
              <a:ext uri="{FF2B5EF4-FFF2-40B4-BE49-F238E27FC236}">
                <a16:creationId xmlns:a16="http://schemas.microsoft.com/office/drawing/2014/main" id="{4BA49C8F-0032-4825-42D7-3A3748AFEF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3" b="15273"/>
          <a:stretch/>
        </p:blipFill>
        <p:spPr>
          <a:xfrm>
            <a:off x="10204408" y="4847603"/>
            <a:ext cx="1510332" cy="1429321"/>
          </a:xfrm>
          <a:prstGeom prst="rect">
            <a:avLst/>
          </a:prstGeom>
        </p:spPr>
      </p:pic>
      <p:pic>
        <p:nvPicPr>
          <p:cNvPr id="8" name="Grafik 7" descr="Ein Bild, das Kleidung, Person, Menschliches Gesicht, Wand enthält.&#10;&#10;Automatisch generierte Beschreibung">
            <a:extLst>
              <a:ext uri="{FF2B5EF4-FFF2-40B4-BE49-F238E27FC236}">
                <a16:creationId xmlns:a16="http://schemas.microsoft.com/office/drawing/2014/main" id="{238DD503-05C7-10D5-0975-CF702DB58C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7" t="18531" r="29740" b="27546"/>
          <a:stretch/>
        </p:blipFill>
        <p:spPr>
          <a:xfrm rot="5400000">
            <a:off x="8348720" y="4529487"/>
            <a:ext cx="1411578" cy="209397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7C97D4E-88E8-DC32-72B8-533F0A3F7C67}"/>
              </a:ext>
            </a:extLst>
          </p:cNvPr>
          <p:cNvSpPr txBox="1"/>
          <p:nvPr/>
        </p:nvSpPr>
        <p:spPr>
          <a:xfrm>
            <a:off x="2982158" y="2022021"/>
            <a:ext cx="1422373" cy="584775"/>
          </a:xfrm>
          <a:prstGeom prst="rect">
            <a:avLst/>
          </a:prstGeom>
          <a:solidFill>
            <a:schemeClr val="tx1">
              <a:alpha val="33000"/>
            </a:schemeClr>
          </a:solidFill>
        </p:spPr>
        <p:txBody>
          <a:bodyPr wrap="square" anchor="ctr" anchorCtr="1">
            <a:spAutoFit/>
          </a:bodyPr>
          <a:lstStyle/>
          <a:p>
            <a:pPr algn="r"/>
            <a:r>
              <a:rPr lang="de-DE" sz="3200" dirty="0">
                <a:solidFill>
                  <a:schemeClr val="bg2"/>
                </a:solidFill>
                <a:latin typeface="+mj-lt"/>
              </a:rPr>
              <a:t>Physik</a:t>
            </a:r>
            <a:endParaRPr lang="de-AT" sz="32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031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E496D-1375-448C-BA61-6ABD3AE6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/>
              <a:t>Mensch. Natur. Technik. </a:t>
            </a:r>
            <a:endParaRPr lang="de-AT" sz="360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78BE48-B190-4384-AD48-943A26E7555C}"/>
              </a:ext>
            </a:extLst>
          </p:cNvPr>
          <p:cNvSpPr/>
          <p:nvPr/>
        </p:nvSpPr>
        <p:spPr>
          <a:xfrm>
            <a:off x="497296" y="2000981"/>
            <a:ext cx="3222832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AT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B12F8D9-76AA-40AF-AB33-08AE6DA01DB4}"/>
              </a:ext>
            </a:extLst>
          </p:cNvPr>
          <p:cNvSpPr txBox="1"/>
          <p:nvPr/>
        </p:nvSpPr>
        <p:spPr>
          <a:xfrm>
            <a:off x="497296" y="5562264"/>
            <a:ext cx="3222832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ctr" anchorCtr="1">
            <a:noAutofit/>
          </a:bodyPr>
          <a:lstStyle/>
          <a:p>
            <a:pPr lvl="0" algn="ctr" defTabSz="1600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>
                <a:solidFill>
                  <a:srgbClr val="116D6A"/>
                </a:solidFill>
                <a:latin typeface="+mj-lt"/>
              </a:rPr>
              <a:t>1.</a:t>
            </a:r>
            <a:r>
              <a:rPr lang="de-DE" b="1" kern="1200" noProof="0">
                <a:solidFill>
                  <a:srgbClr val="116D6A"/>
                </a:solidFill>
                <a:latin typeface="+mj-lt"/>
              </a:rPr>
              <a:t> Semester</a:t>
            </a:r>
          </a:p>
          <a:p>
            <a:pPr algn="ctr" defTabSz="1600200">
              <a:spcBef>
                <a:spcPct val="0"/>
              </a:spcBef>
              <a:spcAft>
                <a:spcPct val="35000"/>
              </a:spcAft>
            </a:pPr>
            <a:r>
              <a:rPr lang="de-DE">
                <a:solidFill>
                  <a:srgbClr val="116D6A"/>
                </a:solidFill>
                <a:latin typeface="+mj-lt"/>
              </a:rPr>
              <a:t>Mag. Valeria Rauter</a:t>
            </a:r>
            <a:endParaRPr lang="de-AT">
              <a:solidFill>
                <a:srgbClr val="116D6A"/>
              </a:solidFill>
              <a:latin typeface="+mj-lt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BE0246D-E626-4AB5-9783-BE875AA80D0D}"/>
              </a:ext>
            </a:extLst>
          </p:cNvPr>
          <p:cNvSpPr txBox="1"/>
          <p:nvPr/>
        </p:nvSpPr>
        <p:spPr>
          <a:xfrm>
            <a:off x="4787975" y="2442110"/>
            <a:ext cx="5546750" cy="38401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lvl="0" indent="-457200">
              <a:lnSpc>
                <a:spcPct val="150000"/>
              </a:lnSpc>
              <a:spcAft>
                <a:spcPts val="18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2600" dirty="0"/>
              <a:t>Klima und Klimawandel</a:t>
            </a: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2600" dirty="0"/>
              <a:t>Naturschutz</a:t>
            </a: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2600" dirty="0"/>
              <a:t>Stoffkreisläufe</a:t>
            </a: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2600" dirty="0"/>
              <a:t>Pflanzen als Klimaretter?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D4BB2BA-01B8-4C21-B8CA-23B5C81CC938}"/>
              </a:ext>
            </a:extLst>
          </p:cNvPr>
          <p:cNvSpPr txBox="1"/>
          <p:nvPr/>
        </p:nvSpPr>
        <p:spPr>
          <a:xfrm>
            <a:off x="2961952" y="2068593"/>
            <a:ext cx="1608965" cy="584775"/>
          </a:xfrm>
          <a:prstGeom prst="rect">
            <a:avLst/>
          </a:prstGeom>
          <a:solidFill>
            <a:schemeClr val="tx1">
              <a:alpha val="33000"/>
            </a:schemeClr>
          </a:solidFill>
        </p:spPr>
        <p:txBody>
          <a:bodyPr wrap="square" anchor="ctr" anchorCtr="1">
            <a:spAutoFit/>
          </a:bodyPr>
          <a:lstStyle/>
          <a:p>
            <a:pPr algn="r"/>
            <a:r>
              <a:rPr lang="de-DE" sz="3200" kern="1200" noProof="0" dirty="0">
                <a:solidFill>
                  <a:schemeClr val="bg2"/>
                </a:solidFill>
                <a:latin typeface="+mj-lt"/>
              </a:rPr>
              <a:t>Biologie</a:t>
            </a:r>
            <a:endParaRPr lang="de-AT" sz="3200" dirty="0">
              <a:solidFill>
                <a:schemeClr val="bg2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18A5D10-3E89-4E34-8055-42B437CD9474}"/>
              </a:ext>
            </a:extLst>
          </p:cNvPr>
          <p:cNvSpPr/>
          <p:nvPr/>
        </p:nvSpPr>
        <p:spPr>
          <a:xfrm>
            <a:off x="497296" y="2000981"/>
            <a:ext cx="3222832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AT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2759FDB-95E4-4E23-97A2-216730E82ED2}"/>
              </a:ext>
            </a:extLst>
          </p:cNvPr>
          <p:cNvSpPr txBox="1"/>
          <p:nvPr/>
        </p:nvSpPr>
        <p:spPr>
          <a:xfrm>
            <a:off x="7439559" y="1215476"/>
            <a:ext cx="4522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2400">
                <a:solidFill>
                  <a:srgbClr val="DDC237"/>
                </a:solidFill>
                <a:latin typeface="+mj-lt"/>
                <a:ea typeface="+mj-ea"/>
                <a:cs typeface="+mj-cs"/>
              </a:rPr>
              <a:t>Höhenflüge und Tiefgang</a:t>
            </a:r>
            <a:endParaRPr lang="de-AT" sz="2400">
              <a:solidFill>
                <a:srgbClr val="DDC23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D5BCC0D-7E38-48BF-A5D3-9BAC317AB481}"/>
              </a:ext>
            </a:extLst>
          </p:cNvPr>
          <p:cNvSpPr txBox="1"/>
          <p:nvPr/>
        </p:nvSpPr>
        <p:spPr>
          <a:xfrm>
            <a:off x="543705" y="2045981"/>
            <a:ext cx="3222832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ctr" anchorCtr="1">
            <a:noAutofit/>
          </a:bodyPr>
          <a:lstStyle/>
          <a:p>
            <a:pPr marL="0" lvl="0" indent="0" algn="ctr" defTabSz="1600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3200" dirty="0">
                <a:solidFill>
                  <a:srgbClr val="116D6A"/>
                </a:solidFill>
              </a:rPr>
              <a:t>7</a:t>
            </a:r>
            <a:r>
              <a:rPr lang="de-DE" sz="3200" kern="1200" noProof="0" dirty="0">
                <a:solidFill>
                  <a:srgbClr val="116D6A"/>
                </a:solidFill>
              </a:rPr>
              <a:t>. Klasse	</a:t>
            </a:r>
          </a:p>
        </p:txBody>
      </p:sp>
      <p:pic>
        <p:nvPicPr>
          <p:cNvPr id="12" name="Picture 13" descr="Thermometer mit einfarbiger Füllung">
            <a:extLst>
              <a:ext uri="{FF2B5EF4-FFF2-40B4-BE49-F238E27FC236}">
                <a16:creationId xmlns:a16="http://schemas.microsoft.com/office/drawing/2014/main" id="{600AA3CF-785D-325B-8CDC-6C5BDE317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3546" y="5299469"/>
            <a:ext cx="520107" cy="525589"/>
          </a:xfrm>
          <a:prstGeom prst="rect">
            <a:avLst/>
          </a:prstGeom>
        </p:spPr>
      </p:pic>
      <p:pic>
        <p:nvPicPr>
          <p:cNvPr id="14" name="Graphic 14" descr="Erdkugel: Afrika und Europa mit einfarbiger Füllung">
            <a:extLst>
              <a:ext uri="{FF2B5EF4-FFF2-40B4-BE49-F238E27FC236}">
                <a16:creationId xmlns:a16="http://schemas.microsoft.com/office/drawing/2014/main" id="{8C2C77BB-8749-DD4F-BA5D-E002CAB424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89200" y="5501840"/>
            <a:ext cx="914400" cy="914400"/>
          </a:xfrm>
          <a:prstGeom prst="rect">
            <a:avLst/>
          </a:prstGeom>
        </p:spPr>
      </p:pic>
      <p:pic>
        <p:nvPicPr>
          <p:cNvPr id="1026" name="Picture 2" descr="Erderwärmung: Abschmelzen der Polkappen nicht mehr zu stoppen - WELT">
            <a:extLst>
              <a:ext uri="{FF2B5EF4-FFF2-40B4-BE49-F238E27FC236}">
                <a16:creationId xmlns:a16="http://schemas.microsoft.com/office/drawing/2014/main" id="{AC734AA2-89AD-0B49-1F1D-69C26ADDB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491" y="3344806"/>
            <a:ext cx="288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turschutz ᐅ Geschichte und Maßnahmen / Beispiele">
            <a:extLst>
              <a:ext uri="{FF2B5EF4-FFF2-40B4-BE49-F238E27FC236}">
                <a16:creationId xmlns:a16="http://schemas.microsoft.com/office/drawing/2014/main" id="{AB68DD86-1CF6-DCB0-BF2B-F07D34A5E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1" y="2765980"/>
            <a:ext cx="3528000" cy="234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7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E496D-1375-448C-BA61-6ABD3AE6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/>
              <a:t>Mensch. Natur. Technik. </a:t>
            </a:r>
            <a:endParaRPr lang="de-AT" sz="360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78BE48-B190-4384-AD48-943A26E7555C}"/>
              </a:ext>
            </a:extLst>
          </p:cNvPr>
          <p:cNvSpPr/>
          <p:nvPr/>
        </p:nvSpPr>
        <p:spPr>
          <a:xfrm>
            <a:off x="497296" y="2000981"/>
            <a:ext cx="3222832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AT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B12F8D9-76AA-40AF-AB33-08AE6DA01DB4}"/>
              </a:ext>
            </a:extLst>
          </p:cNvPr>
          <p:cNvSpPr txBox="1"/>
          <p:nvPr/>
        </p:nvSpPr>
        <p:spPr>
          <a:xfrm>
            <a:off x="497296" y="5562264"/>
            <a:ext cx="3222832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ctr" anchorCtr="1">
            <a:noAutofit/>
          </a:bodyPr>
          <a:lstStyle/>
          <a:p>
            <a:pPr lvl="0" algn="ctr" defTabSz="1600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>
                <a:solidFill>
                  <a:srgbClr val="116D6A"/>
                </a:solidFill>
                <a:latin typeface="+mj-lt"/>
              </a:rPr>
              <a:t>2.</a:t>
            </a:r>
            <a:r>
              <a:rPr lang="de-DE" b="1" kern="1200" noProof="0">
                <a:solidFill>
                  <a:srgbClr val="116D6A"/>
                </a:solidFill>
                <a:latin typeface="+mj-lt"/>
              </a:rPr>
              <a:t> Semester</a:t>
            </a:r>
          </a:p>
          <a:p>
            <a:pPr algn="ctr" defTabSz="1600200">
              <a:spcBef>
                <a:spcPct val="0"/>
              </a:spcBef>
              <a:spcAft>
                <a:spcPct val="35000"/>
              </a:spcAft>
            </a:pPr>
            <a:r>
              <a:rPr lang="de-DE">
                <a:solidFill>
                  <a:srgbClr val="116D6A"/>
                </a:solidFill>
                <a:latin typeface="+mj-lt"/>
              </a:rPr>
              <a:t>Mag. Ulrike Matiz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BE0246D-E626-4AB5-9783-BE875AA80D0D}"/>
              </a:ext>
            </a:extLst>
          </p:cNvPr>
          <p:cNvSpPr txBox="1"/>
          <p:nvPr/>
        </p:nvSpPr>
        <p:spPr>
          <a:xfrm>
            <a:off x="4889297" y="2426274"/>
            <a:ext cx="5100523" cy="32773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rtl="0">
              <a:defRPr lang="de-de"/>
            </a:defPPr>
            <a:lvl1pPr>
              <a:spcBef>
                <a:spcPts val="400"/>
              </a:spcBef>
              <a:spcAft>
                <a:spcPts val="400"/>
              </a:spcAft>
              <a:defRPr sz="2600" b="1">
                <a:solidFill>
                  <a:srgbClr val="434E4B"/>
                </a:solidFill>
                <a:latin typeface="+mj-lt"/>
                <a:cs typeface="Arial"/>
              </a:defRPr>
            </a:lvl1pPr>
            <a:lvl2pPr lvl="1"/>
          </a:lstStyle>
          <a:p>
            <a:pPr marL="457200" indent="-457200">
              <a:lnSpc>
                <a:spcPct val="150000"/>
              </a:lnSpc>
              <a:spcAft>
                <a:spcPts val="18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b="0" dirty="0">
                <a:solidFill>
                  <a:schemeClr val="tx1"/>
                </a:solidFill>
                <a:latin typeface="+mn-lt"/>
                <a:cs typeface="+mn-cs"/>
              </a:rPr>
              <a:t>Energiegewinnung</a:t>
            </a: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b="0" dirty="0">
                <a:solidFill>
                  <a:schemeClr val="tx1"/>
                </a:solidFill>
                <a:latin typeface="+mn-lt"/>
                <a:cs typeface="+mn-cs"/>
              </a:rPr>
              <a:t>Nutzpflanzen</a:t>
            </a: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b="0" dirty="0">
                <a:solidFill>
                  <a:schemeClr val="tx1"/>
                </a:solidFill>
                <a:latin typeface="+mn-lt"/>
                <a:cs typeface="+mn-cs"/>
              </a:rPr>
              <a:t>Grüne Fassade </a:t>
            </a: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b="0" dirty="0">
                <a:solidFill>
                  <a:schemeClr val="tx1"/>
                </a:solidFill>
                <a:latin typeface="+mn-lt"/>
                <a:cs typeface="+mn-cs"/>
              </a:rPr>
              <a:t>Verhaltensbiologie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B0E8C5E-D9AF-4E78-8E79-29F7E989E25B}"/>
              </a:ext>
            </a:extLst>
          </p:cNvPr>
          <p:cNvSpPr txBox="1"/>
          <p:nvPr/>
        </p:nvSpPr>
        <p:spPr>
          <a:xfrm>
            <a:off x="7439559" y="1215476"/>
            <a:ext cx="4522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2400">
                <a:solidFill>
                  <a:srgbClr val="DDC237"/>
                </a:solidFill>
                <a:latin typeface="+mj-lt"/>
                <a:ea typeface="+mj-ea"/>
                <a:cs typeface="+mj-cs"/>
              </a:rPr>
              <a:t>Biologisch grün</a:t>
            </a:r>
            <a:endParaRPr lang="de-AT" sz="2400">
              <a:solidFill>
                <a:srgbClr val="DDC23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DF049B3-D3E0-44BB-B2A1-DEBE9F3E66DD}"/>
              </a:ext>
            </a:extLst>
          </p:cNvPr>
          <p:cNvSpPr txBox="1"/>
          <p:nvPr/>
        </p:nvSpPr>
        <p:spPr>
          <a:xfrm>
            <a:off x="543705" y="2045981"/>
            <a:ext cx="3222832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ctr" anchorCtr="1">
            <a:noAutofit/>
          </a:bodyPr>
          <a:lstStyle/>
          <a:p>
            <a:pPr marL="0" lvl="0" indent="0" algn="ctr" defTabSz="1600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3200">
                <a:solidFill>
                  <a:srgbClr val="116D6A"/>
                </a:solidFill>
              </a:rPr>
              <a:t>7</a:t>
            </a:r>
            <a:r>
              <a:rPr lang="de-DE" sz="3200" kern="1200" noProof="0">
                <a:solidFill>
                  <a:srgbClr val="116D6A"/>
                </a:solidFill>
              </a:rPr>
              <a:t>. Klasse	</a:t>
            </a:r>
          </a:p>
        </p:txBody>
      </p:sp>
      <p:pic>
        <p:nvPicPr>
          <p:cNvPr id="4" name="Grafik 3" descr="Ein Bild, das draußen, Kleidung, Pflanze, Person enthält.&#10;&#10;Automatisch generierte Beschreibung">
            <a:extLst>
              <a:ext uri="{FF2B5EF4-FFF2-40B4-BE49-F238E27FC236}">
                <a16:creationId xmlns:a16="http://schemas.microsoft.com/office/drawing/2014/main" id="{C2CF2074-1E3F-2E7F-4F44-E08010C0C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6" y="2801596"/>
            <a:ext cx="3269241" cy="2451931"/>
          </a:xfrm>
          <a:prstGeom prst="rect">
            <a:avLst/>
          </a:prstGeom>
        </p:spPr>
      </p:pic>
      <p:pic>
        <p:nvPicPr>
          <p:cNvPr id="6" name="Grafik 5" descr="Ein Bild, das Kleidung, Menschliches Gesicht, Im Haus, Mann enthält.&#10;&#10;Automatisch generierte Beschreibung">
            <a:extLst>
              <a:ext uri="{FF2B5EF4-FFF2-40B4-BE49-F238E27FC236}">
                <a16:creationId xmlns:a16="http://schemas.microsoft.com/office/drawing/2014/main" id="{12DA2EAF-5E83-D04E-2B7C-574F9BFBA3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19" y="4284415"/>
            <a:ext cx="2880000" cy="21600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D4BB2BA-01B8-4C21-B8CA-23B5C81CC938}"/>
              </a:ext>
            </a:extLst>
          </p:cNvPr>
          <p:cNvSpPr txBox="1"/>
          <p:nvPr/>
        </p:nvSpPr>
        <p:spPr>
          <a:xfrm>
            <a:off x="2928243" y="2062452"/>
            <a:ext cx="1634614" cy="584775"/>
          </a:xfrm>
          <a:prstGeom prst="rect">
            <a:avLst/>
          </a:prstGeom>
          <a:solidFill>
            <a:schemeClr val="tx1">
              <a:alpha val="33000"/>
            </a:schemeClr>
          </a:solidFill>
        </p:spPr>
        <p:txBody>
          <a:bodyPr wrap="square" anchor="ctr" anchorCtr="1">
            <a:spAutoFit/>
          </a:bodyPr>
          <a:lstStyle/>
          <a:p>
            <a:pPr algn="r"/>
            <a:r>
              <a:rPr lang="de-DE" sz="3200" kern="1200" noProof="0" dirty="0">
                <a:solidFill>
                  <a:schemeClr val="bg2"/>
                </a:solidFill>
                <a:latin typeface="+mj-lt"/>
              </a:rPr>
              <a:t>Biologie</a:t>
            </a:r>
            <a:endParaRPr lang="de-AT" sz="3200" dirty="0">
              <a:solidFill>
                <a:schemeClr val="bg2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72A459-CCB0-CC1A-83FC-73C66164B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919" y="2045981"/>
            <a:ext cx="2880000" cy="21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2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Wissenschaftler, der Lösung in Glaswaren im Labor hält mit Regenbogenüberlagerung">
            <a:extLst>
              <a:ext uri="{FF2B5EF4-FFF2-40B4-BE49-F238E27FC236}">
                <a16:creationId xmlns:a16="http://schemas.microsoft.com/office/drawing/2014/main" id="{48457946-C711-4D52-87CA-A13FDF86F7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3" y="2765981"/>
            <a:ext cx="3554337" cy="235336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8EF42DF-CD53-450C-B068-764FF6E71A5A}"/>
              </a:ext>
            </a:extLst>
          </p:cNvPr>
          <p:cNvSpPr txBox="1"/>
          <p:nvPr/>
        </p:nvSpPr>
        <p:spPr>
          <a:xfrm>
            <a:off x="2930263" y="2071402"/>
            <a:ext cx="1449713" cy="584775"/>
          </a:xfrm>
          <a:prstGeom prst="rect">
            <a:avLst/>
          </a:prstGeom>
          <a:solidFill>
            <a:schemeClr val="tx1">
              <a:alpha val="33000"/>
            </a:schemeClr>
          </a:solidFill>
        </p:spPr>
        <p:txBody>
          <a:bodyPr wrap="square" anchor="ctr" anchorCtr="1">
            <a:spAutoFit/>
          </a:bodyPr>
          <a:lstStyle/>
          <a:p>
            <a:pPr algn="r"/>
            <a:r>
              <a:rPr lang="de-DE" sz="3200" kern="1200" noProof="0" dirty="0">
                <a:solidFill>
                  <a:schemeClr val="bg2"/>
                </a:solidFill>
                <a:latin typeface="+mj-lt"/>
              </a:rPr>
              <a:t>Chemie</a:t>
            </a:r>
            <a:endParaRPr lang="de-AT" sz="3200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FE496D-1375-448C-BA61-6ABD3AE6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/>
              <a:t>Mensch. Natur. Technik. </a:t>
            </a:r>
            <a:endParaRPr lang="de-AT" sz="360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78BE48-B190-4384-AD48-943A26E7555C}"/>
              </a:ext>
            </a:extLst>
          </p:cNvPr>
          <p:cNvSpPr/>
          <p:nvPr/>
        </p:nvSpPr>
        <p:spPr>
          <a:xfrm>
            <a:off x="497296" y="2000981"/>
            <a:ext cx="3222832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AT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B12F8D9-76AA-40AF-AB33-08AE6DA01DB4}"/>
              </a:ext>
            </a:extLst>
          </p:cNvPr>
          <p:cNvSpPr txBox="1"/>
          <p:nvPr/>
        </p:nvSpPr>
        <p:spPr>
          <a:xfrm>
            <a:off x="497296" y="5562264"/>
            <a:ext cx="3222832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ctr" anchorCtr="1">
            <a:noAutofit/>
          </a:bodyPr>
          <a:lstStyle/>
          <a:p>
            <a:pPr lvl="0" algn="ctr" defTabSz="1600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noProof="0">
                <a:solidFill>
                  <a:srgbClr val="855874"/>
                </a:solidFill>
                <a:latin typeface="+mj-lt"/>
              </a:rPr>
              <a:t>1. Semester</a:t>
            </a:r>
          </a:p>
          <a:p>
            <a:pPr algn="ctr" defTabSz="1600200">
              <a:spcBef>
                <a:spcPct val="0"/>
              </a:spcBef>
              <a:spcAft>
                <a:spcPct val="35000"/>
              </a:spcAft>
            </a:pPr>
            <a:r>
              <a:rPr lang="de-DE">
                <a:solidFill>
                  <a:srgbClr val="855874"/>
                </a:solidFill>
                <a:latin typeface="+mj-lt"/>
              </a:rPr>
              <a:t>Mag. Johanna Deutschmann (?)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BE0246D-E626-4AB5-9783-BE875AA80D0D}"/>
              </a:ext>
            </a:extLst>
          </p:cNvPr>
          <p:cNvSpPr txBox="1"/>
          <p:nvPr/>
        </p:nvSpPr>
        <p:spPr>
          <a:xfrm>
            <a:off x="4867795" y="2480040"/>
            <a:ext cx="6826909" cy="27130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400"/>
              </a:spcBef>
              <a:spcAft>
                <a:spcPts val="18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de-DE" sz="2600" dirty="0"/>
              <a:t>Experimentelles Arbeiten: Qualitative und quantitative Analysen</a:t>
            </a:r>
            <a:endParaRPr lang="de-AT" sz="2600" dirty="0"/>
          </a:p>
          <a:p>
            <a:pPr marL="457200" indent="-457200">
              <a:lnSpc>
                <a:spcPct val="150000"/>
              </a:lnSpc>
              <a:spcBef>
                <a:spcPts val="400"/>
              </a:spcBef>
              <a:spcAft>
                <a:spcPts val="18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de-DE" sz="2600" dirty="0"/>
              <a:t>Vertiefung der Kenntnisse in der organischen Chemie</a:t>
            </a:r>
            <a:endParaRPr lang="de-AT" b="1" dirty="0">
              <a:latin typeface="+mj-lt"/>
              <a:ea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40183D5-F0EB-4E27-8AE9-1FDE9C0CEE24}"/>
              </a:ext>
            </a:extLst>
          </p:cNvPr>
          <p:cNvSpPr txBox="1"/>
          <p:nvPr/>
        </p:nvSpPr>
        <p:spPr>
          <a:xfrm>
            <a:off x="543705" y="2045981"/>
            <a:ext cx="3222832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ctr" anchorCtr="1">
            <a:noAutofit/>
          </a:bodyPr>
          <a:lstStyle/>
          <a:p>
            <a:pPr marL="0" lvl="0" indent="0" algn="ctr" defTabSz="1600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3200" kern="1200" noProof="0" dirty="0">
                <a:solidFill>
                  <a:srgbClr val="855874"/>
                </a:solidFill>
              </a:rPr>
              <a:t>8. Klasse	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040CF27-55AE-412C-B7A1-017CC383A5E3}"/>
              </a:ext>
            </a:extLst>
          </p:cNvPr>
          <p:cNvSpPr txBox="1"/>
          <p:nvPr/>
        </p:nvSpPr>
        <p:spPr>
          <a:xfrm>
            <a:off x="8097926" y="1117927"/>
            <a:ext cx="3864254" cy="679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400"/>
              </a:spcBef>
              <a:spcAft>
                <a:spcPts val="400"/>
              </a:spcAft>
            </a:pPr>
            <a:r>
              <a:rPr lang="de-DE" sz="2400">
                <a:solidFill>
                  <a:srgbClr val="DDC237"/>
                </a:solidFill>
                <a:latin typeface="+mj-lt"/>
                <a:ea typeface="+mj-ea"/>
                <a:cs typeface="+mj-cs"/>
              </a:rPr>
              <a:t>„Ganz ohne Chemie”...</a:t>
            </a:r>
            <a:endParaRPr lang="de-AT" sz="2400">
              <a:solidFill>
                <a:srgbClr val="DDC237"/>
              </a:solidFill>
              <a:latin typeface="+mj-lt"/>
              <a:ea typeface="+mj-ea"/>
              <a:cs typeface="+mj-cs"/>
            </a:endParaRPr>
          </a:p>
          <a:p>
            <a:pPr algn="r"/>
            <a:r>
              <a:rPr lang="de-DE" sz="2400">
                <a:solidFill>
                  <a:srgbClr val="DDC237"/>
                </a:solidFill>
                <a:latin typeface="+mj-lt"/>
                <a:ea typeface="+mj-ea"/>
                <a:cs typeface="+mj-cs"/>
              </a:rPr>
              <a:t> ist allenfalls das Vakuum.</a:t>
            </a:r>
            <a:endParaRPr lang="de-AT" sz="2400">
              <a:solidFill>
                <a:srgbClr val="DDC237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FCI: 12 Millionen Euro für Nachwuchswissenschaftler, Lehrer und Schüler -  LABO">
            <a:extLst>
              <a:ext uri="{FF2B5EF4-FFF2-40B4-BE49-F238E27FC236}">
                <a16:creationId xmlns:a16="http://schemas.microsoft.com/office/drawing/2014/main" id="{64C39A10-8192-5857-CAAD-390E276E4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874" y="4666264"/>
            <a:ext cx="2880000" cy="1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5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DF2AD-E89D-49DE-91DD-0850C722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551" y="6266524"/>
            <a:ext cx="3101645" cy="504215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Wir freuen uns auf dich!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C2C1B5E-0A8B-544A-0079-69E28AD33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3573"/>
            <a:ext cx="9545382" cy="413442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6468B43-13BE-179E-6434-DAE0BF45F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9" y="664944"/>
            <a:ext cx="2880000" cy="215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draußen, Kleidung, Pflanze, Person enthält.&#10;&#10;Automatisch generierte Beschreibung">
            <a:extLst>
              <a:ext uri="{FF2B5EF4-FFF2-40B4-BE49-F238E27FC236}">
                <a16:creationId xmlns:a16="http://schemas.microsoft.com/office/drawing/2014/main" id="{5ED56F64-1C17-0954-2F88-0A5B44C8FA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35" y="1255049"/>
            <a:ext cx="2880000" cy="2160000"/>
          </a:xfrm>
          <a:prstGeom prst="rect">
            <a:avLst/>
          </a:prstGeom>
        </p:spPr>
      </p:pic>
      <p:pic>
        <p:nvPicPr>
          <p:cNvPr id="5" name="Picture 2" descr="FCI: 12 Millionen Euro für Nachwuchswissenschaftler, Lehrer und Schüler -  LABO">
            <a:extLst>
              <a:ext uri="{FF2B5EF4-FFF2-40B4-BE49-F238E27FC236}">
                <a16:creationId xmlns:a16="http://schemas.microsoft.com/office/drawing/2014/main" id="{4127A359-2876-9186-9A41-A6507C813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57" y="2621000"/>
            <a:ext cx="2880000" cy="1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rechblase: oval 11">
            <a:extLst>
              <a:ext uri="{FF2B5EF4-FFF2-40B4-BE49-F238E27FC236}">
                <a16:creationId xmlns:a16="http://schemas.microsoft.com/office/drawing/2014/main" id="{33C9027A-9B01-9E21-5D01-93576945107E}"/>
              </a:ext>
            </a:extLst>
          </p:cNvPr>
          <p:cNvSpPr/>
          <p:nvPr/>
        </p:nvSpPr>
        <p:spPr>
          <a:xfrm>
            <a:off x="8845111" y="1044385"/>
            <a:ext cx="2350008" cy="1545336"/>
          </a:xfrm>
          <a:prstGeom prst="wedgeEllipseCallout">
            <a:avLst>
              <a:gd name="adj1" fmla="val 29752"/>
              <a:gd name="adj2" fmla="val 17670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Wir freuen uns auf dich!</a:t>
            </a:r>
          </a:p>
        </p:txBody>
      </p:sp>
      <p:pic>
        <p:nvPicPr>
          <p:cNvPr id="14" name="Grafik 13" descr="Ein Bild, das Kleidung, Menschliches Gesicht, Person, Lächeln enthält.&#10;&#10;Automatisch generierte Beschreibung">
            <a:extLst>
              <a:ext uri="{FF2B5EF4-FFF2-40B4-BE49-F238E27FC236}">
                <a16:creationId xmlns:a16="http://schemas.microsoft.com/office/drawing/2014/main" id="{CB68570B-6CB3-74AC-E3D4-62A7D225E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4" t="61377" r="51304" b="20364"/>
          <a:stretch/>
        </p:blipFill>
        <p:spPr>
          <a:xfrm rot="21289982">
            <a:off x="9866083" y="5075980"/>
            <a:ext cx="647873" cy="926504"/>
          </a:xfrm>
          <a:prstGeom prst="rect">
            <a:avLst/>
          </a:prstGeom>
        </p:spPr>
      </p:pic>
      <p:pic>
        <p:nvPicPr>
          <p:cNvPr id="16" name="Grafik 15" descr="Ein Bild, das Kleidung, Menschliches Gesicht, Person, Lächeln enthält.&#10;&#10;Automatisch generierte Beschreibung">
            <a:extLst>
              <a:ext uri="{FF2B5EF4-FFF2-40B4-BE49-F238E27FC236}">
                <a16:creationId xmlns:a16="http://schemas.microsoft.com/office/drawing/2014/main" id="{0ED392F7-CE0E-4A91-2B55-AB575E0AF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2" t="60787" r="75766" b="21921"/>
          <a:stretch/>
        </p:blipFill>
        <p:spPr>
          <a:xfrm rot="21284236">
            <a:off x="11149381" y="5502063"/>
            <a:ext cx="686999" cy="935878"/>
          </a:xfrm>
          <a:prstGeom prst="rect">
            <a:avLst/>
          </a:prstGeom>
        </p:spPr>
      </p:pic>
      <p:pic>
        <p:nvPicPr>
          <p:cNvPr id="18" name="Grafik 17" descr="Ein Bild, das Kleidung, Menschliches Gesicht, Person, Lächeln enthält.&#10;&#10;Automatisch generierte Beschreibung">
            <a:extLst>
              <a:ext uri="{FF2B5EF4-FFF2-40B4-BE49-F238E27FC236}">
                <a16:creationId xmlns:a16="http://schemas.microsoft.com/office/drawing/2014/main" id="{CEBBB367-78D4-E59D-F771-D88E957592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9" t="33477" r="67628" b="52101"/>
          <a:stretch/>
        </p:blipFill>
        <p:spPr>
          <a:xfrm rot="399063">
            <a:off x="11129763" y="4654029"/>
            <a:ext cx="639287" cy="878392"/>
          </a:xfrm>
          <a:prstGeom prst="rect">
            <a:avLst/>
          </a:prstGeom>
        </p:spPr>
      </p:pic>
      <p:pic>
        <p:nvPicPr>
          <p:cNvPr id="20" name="Grafik 19" descr="Ein Bild, das Kleidung, Menschliches Gesicht, Person, Lächeln enthält.&#10;&#10;Automatisch generierte Beschreibung">
            <a:extLst>
              <a:ext uri="{FF2B5EF4-FFF2-40B4-BE49-F238E27FC236}">
                <a16:creationId xmlns:a16="http://schemas.microsoft.com/office/drawing/2014/main" id="{EFB87910-B55C-2B32-CCD9-C6B5BCA01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1" t="25900" r="45226" b="57920"/>
          <a:stretch/>
        </p:blipFill>
        <p:spPr>
          <a:xfrm>
            <a:off x="10443257" y="4669534"/>
            <a:ext cx="661762" cy="915473"/>
          </a:xfrm>
          <a:prstGeom prst="rect">
            <a:avLst/>
          </a:prstGeom>
        </p:spPr>
      </p:pic>
      <p:pic>
        <p:nvPicPr>
          <p:cNvPr id="22" name="Grafik 21" descr="Ein Bild, das Kleidung, Menschliches Gesicht, Person, Lächeln enthält.&#10;&#10;Automatisch generierte Beschreibung">
            <a:extLst>
              <a:ext uri="{FF2B5EF4-FFF2-40B4-BE49-F238E27FC236}">
                <a16:creationId xmlns:a16="http://schemas.microsoft.com/office/drawing/2014/main" id="{417296BB-7269-21FA-3815-0B8B7D5A4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1" t="34840" r="37477" b="50000"/>
          <a:stretch/>
        </p:blipFill>
        <p:spPr>
          <a:xfrm rot="175179">
            <a:off x="10415028" y="5600913"/>
            <a:ext cx="718220" cy="8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us dem Bildungsbereich 16 x 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9_TF03462902_TF03462902.potx" id="{A85F6B9E-530C-4C95-A041-235C7148544B}" vid="{F8FE1DCB-E6F0-4443-ADF6-A8C1FAC8E656}"/>
    </a:ext>
  </a:extLst>
</a:theme>
</file>

<file path=ppt/theme/theme2.xml><?xml version="1.0" encoding="utf-8"?>
<a:theme xmlns:a="http://schemas.openxmlformats.org/drawingml/2006/main" name="Office-Design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00AC5A4695D94F923160CB92035BD0" ma:contentTypeVersion="4" ma:contentTypeDescription="Ein neues Dokument erstellen." ma:contentTypeScope="" ma:versionID="0a983ed3108765a31f5ef0b8ecd4b7d6">
  <xsd:schema xmlns:xsd="http://www.w3.org/2001/XMLSchema" xmlns:xs="http://www.w3.org/2001/XMLSchema" xmlns:p="http://schemas.microsoft.com/office/2006/metadata/properties" xmlns:ns2="1e7daa71-41b3-457f-92e4-1df247cd5e87" targetNamespace="http://schemas.microsoft.com/office/2006/metadata/properties" ma:root="true" ma:fieldsID="89f070d088b0a77c547f0bbcc22807d9" ns2:_="">
    <xsd:import namespace="1e7daa71-41b3-457f-92e4-1df247cd5e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7daa71-41b3-457f-92e4-1df247cd5e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C18658-6732-4C3E-90EA-B29F6F5CF0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AB70FC-BCB1-4902-900D-A317579E454D}">
  <ds:schemaRefs>
    <ds:schemaRef ds:uri="1e7daa71-41b3-457f-92e4-1df247cd5e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071CAB4-4FDF-49D7-A901-694D00348D08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1e7daa71-41b3-457f-92e4-1df247cd5e8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aus dem Bildungsbereich, Schultafeldesign (Breitbild)</Template>
  <TotalTime>0</TotalTime>
  <Words>300</Words>
  <Application>Microsoft Office PowerPoint</Application>
  <PresentationFormat>Breitbild</PresentationFormat>
  <Paragraphs>77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bundessansweb</vt:lpstr>
      <vt:lpstr>Arial</vt:lpstr>
      <vt:lpstr>Calibri</vt:lpstr>
      <vt:lpstr>Courier New</vt:lpstr>
      <vt:lpstr>Wingdings</vt:lpstr>
      <vt:lpstr>Aus dem Bildungsbereich 16 x 9</vt:lpstr>
      <vt:lpstr>Mensch.    Natur.        Technik. </vt:lpstr>
      <vt:lpstr>Mensch. Natur. Technik. </vt:lpstr>
      <vt:lpstr>Mensch. Natur. Technik. </vt:lpstr>
      <vt:lpstr>Mensch. Natur. Technik. </vt:lpstr>
      <vt:lpstr>Mensch. Natur. Technik. </vt:lpstr>
      <vt:lpstr>Mensch. Natur. Technik. </vt:lpstr>
      <vt:lpstr>Mensch. Natur. Technik. </vt:lpstr>
      <vt:lpstr>Mensch. Natur. Technik.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 Schwendinger</dc:creator>
  <cp:lastModifiedBy>Evelyn Mitterbacher</cp:lastModifiedBy>
  <cp:revision>2</cp:revision>
  <dcterms:created xsi:type="dcterms:W3CDTF">2020-12-04T19:31:21Z</dcterms:created>
  <dcterms:modified xsi:type="dcterms:W3CDTF">2024-11-05T19:37:56Z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0x0101006D00AC5A4695D94F923160CB92035BD0</vt:lpwstr>
  </property>
</Properties>
</file>